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7" r:id="rId3"/>
    <p:sldId id="279" r:id="rId4"/>
    <p:sldId id="288" r:id="rId5"/>
    <p:sldId id="287" r:id="rId6"/>
    <p:sldId id="257" r:id="rId7"/>
    <p:sldId id="276" r:id="rId8"/>
    <p:sldId id="281" r:id="rId9"/>
    <p:sldId id="270" r:id="rId10"/>
    <p:sldId id="284" r:id="rId11"/>
    <p:sldId id="261" r:id="rId12"/>
    <p:sldId id="265" r:id="rId13"/>
    <p:sldId id="266" r:id="rId14"/>
    <p:sldId id="258" r:id="rId15"/>
    <p:sldId id="262" r:id="rId16"/>
    <p:sldId id="278" r:id="rId17"/>
    <p:sldId id="263" r:id="rId18"/>
    <p:sldId id="280" r:id="rId19"/>
    <p:sldId id="289" r:id="rId20"/>
    <p:sldId id="290" r:id="rId21"/>
    <p:sldId id="267" r:id="rId22"/>
    <p:sldId id="259" r:id="rId23"/>
    <p:sldId id="285" r:id="rId24"/>
    <p:sldId id="286" r:id="rId25"/>
    <p:sldId id="271" r:id="rId26"/>
    <p:sldId id="273" r:id="rId27"/>
    <p:sldId id="291" r:id="rId28"/>
    <p:sldId id="275" r:id="rId29"/>
    <p:sldId id="292" r:id="rId30"/>
    <p:sldId id="28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600" autoAdjust="0"/>
  </p:normalViewPr>
  <p:slideViewPr>
    <p:cSldViewPr snapToGrid="0">
      <p:cViewPr varScale="1">
        <p:scale>
          <a:sx n="106" d="100"/>
          <a:sy n="106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3D050-4DB7-42BB-8370-EB3A1706E7A1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3B9F6-0525-4C7E-A8EE-824372FB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96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47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50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OWP (for</a:t>
            </a:r>
            <a:r>
              <a:rPr lang="en-US" baseline="0" dirty="0" smtClean="0"/>
              <a:t> </a:t>
            </a:r>
            <a:r>
              <a:rPr lang="en-US" baseline="0" smtClean="0"/>
              <a:t>large enough n?)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15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Typo: you assumed equivalence.</a:t>
            </a:r>
          </a:p>
          <a:p>
            <a:r>
              <a:rPr lang="en-US" baseline="0" dirty="0" smtClean="0"/>
              <a:t>Note that if Case 2 happens then C0 MUST be </a:t>
            </a:r>
            <a:r>
              <a:rPr lang="en-US" baseline="0" dirty="0" err="1" smtClean="0"/>
              <a:t>equiv</a:t>
            </a:r>
            <a:r>
              <a:rPr lang="en-US" baseline="0" dirty="0" smtClean="0"/>
              <a:t> to C1. If C1 \</a:t>
            </a:r>
            <a:r>
              <a:rPr lang="en-US" baseline="0" dirty="0" err="1" smtClean="0"/>
              <a:t>neq</a:t>
            </a:r>
            <a:r>
              <a:rPr lang="en-US" baseline="0" dirty="0" smtClean="0"/>
              <a:t> C0, Case 2 cannot happen by PERFECT completeness of </a:t>
            </a:r>
            <a:r>
              <a:rPr lang="en-US" baseline="0" dirty="0" err="1" smtClean="0"/>
              <a:t>iO</a:t>
            </a:r>
            <a:endParaRPr lang="en-US" baseline="0" dirty="0" smtClean="0"/>
          </a:p>
          <a:p>
            <a:r>
              <a:rPr lang="en-US" baseline="0" dirty="0" smtClean="0"/>
              <a:t>Two circuits equivalent: </a:t>
            </a:r>
            <a:r>
              <a:rPr lang="en-US" baseline="0" dirty="0" err="1" smtClean="0"/>
              <a:t>coNP</a:t>
            </a:r>
            <a:r>
              <a:rPr lang="en-US" baseline="0" dirty="0" smtClean="0"/>
              <a:t>-complete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55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76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 in</a:t>
            </a:r>
            <a:r>
              <a:rPr lang="en-US" baseline="0" dirty="0" smtClean="0"/>
              <a:t> ROM</a:t>
            </a:r>
            <a:r>
              <a:rPr lang="en-US" baseline="0" dirty="0"/>
              <a:t> </a:t>
            </a:r>
            <a:r>
              <a:rPr lang="en-US" baseline="0" dirty="0" smtClean="0"/>
              <a:t>but will rephrase the proof to be in context of </a:t>
            </a:r>
            <a:r>
              <a:rPr lang="en-US" baseline="0" dirty="0" err="1" smtClean="0"/>
              <a:t>iO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42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 in</a:t>
            </a:r>
            <a:r>
              <a:rPr lang="en-US" baseline="0" dirty="0" smtClean="0"/>
              <a:t> ROM</a:t>
            </a:r>
            <a:r>
              <a:rPr lang="en-US" baseline="0" dirty="0"/>
              <a:t> </a:t>
            </a:r>
            <a:r>
              <a:rPr lang="en-US" baseline="0" dirty="0" smtClean="0"/>
              <a:t>but will rephrase the proof to be in context of </a:t>
            </a:r>
            <a:r>
              <a:rPr lang="en-US" baseline="0" dirty="0" err="1" smtClean="0"/>
              <a:t>iO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91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19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87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2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not an impossibility result,</a:t>
            </a:r>
            <a:r>
              <a:rPr lang="en-US" baseline="0" dirty="0" smtClean="0"/>
              <a:t> and simply says that if P =&gt; </a:t>
            </a:r>
            <a:r>
              <a:rPr lang="en-US" baseline="0" dirty="0" err="1" smtClean="0"/>
              <a:t>iO</a:t>
            </a:r>
            <a:r>
              <a:rPr lang="en-US" baseline="0" dirty="0" smtClean="0"/>
              <a:t> then you might as well have found a construction of PKE from OWF (not BB so IR result does not apply here).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84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086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22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690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398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71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72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725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652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64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8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25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Attacks on MLM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2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4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21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 1: NP != </a:t>
            </a:r>
            <a:r>
              <a:rPr lang="en-US" dirty="0" err="1" smtClean="0"/>
              <a:t>coNP</a:t>
            </a:r>
            <a:r>
              <a:rPr lang="en-US" dirty="0" smtClean="0"/>
              <a:t> =&gt;</a:t>
            </a:r>
            <a:r>
              <a:rPr lang="en-US" baseline="0" dirty="0" smtClean="0"/>
              <a:t> (OWF =/=&gt; </a:t>
            </a:r>
            <a:r>
              <a:rPr lang="en-US" baseline="0" dirty="0" err="1" smtClean="0"/>
              <a:t>iO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Result 2: (OWF =/=&gt; PKE) =&gt; (P =/=&gt; </a:t>
            </a:r>
            <a:r>
              <a:rPr lang="en-US" baseline="0" dirty="0" err="1" smtClean="0"/>
              <a:t>iO</a:t>
            </a:r>
            <a:r>
              <a:rPr lang="en-US" baseline="0" dirty="0" smtClean="0"/>
              <a:t>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Computational</a:t>
            </a:r>
            <a:r>
              <a:rPr lang="en-US" baseline="0" dirty="0" smtClean="0"/>
              <a:t> assumption necessary for result 1</a:t>
            </a:r>
          </a:p>
          <a:p>
            <a:r>
              <a:rPr lang="en-US" baseline="0" dirty="0" smtClean="0"/>
              <a:t>Say that they are informal statements</a:t>
            </a:r>
          </a:p>
          <a:p>
            <a:r>
              <a:rPr lang="en-US" dirty="0" smtClean="0"/>
              <a:t>Talk</a:t>
            </a:r>
            <a:r>
              <a:rPr lang="en-US" baseline="0" dirty="0" smtClean="0"/>
              <a:t> about [AS15] negative result for </a:t>
            </a:r>
            <a:r>
              <a:rPr lang="en-US" baseline="0" dirty="0" err="1" smtClean="0"/>
              <a:t>pFE</a:t>
            </a:r>
            <a:r>
              <a:rPr lang="en-US" baseline="0" dirty="0" smtClean="0"/>
              <a:t> -&gt; </a:t>
            </a:r>
            <a:r>
              <a:rPr lang="en-US" baseline="0" dirty="0" err="1" smtClean="0"/>
              <a:t>iO</a:t>
            </a:r>
            <a:r>
              <a:rPr lang="en-US" baseline="0" dirty="0" smtClean="0"/>
              <a:t>(</a:t>
            </a:r>
            <a:r>
              <a:rPr lang="en-US" baseline="0" dirty="0" err="1" smtClean="0"/>
              <a:t>C^f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Constructive (construction/security reduction allowed to be non-black box)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3B9F6-0525-4C7E-A8EE-824372FB97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1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57FC-B430-4B60-9621-E1EE4725EBDA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0D17-200E-4CE3-B85A-00BBFDDA5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2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57FC-B430-4B60-9621-E1EE4725EBDA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0D17-200E-4CE3-B85A-00BBFDDA5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2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57FC-B430-4B60-9621-E1EE4725EBDA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0D17-200E-4CE3-B85A-00BBFDDA5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8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57FC-B430-4B60-9621-E1EE4725EBDA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0D17-200E-4CE3-B85A-00BBFDDA5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2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57FC-B430-4B60-9621-E1EE4725EBDA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0D17-200E-4CE3-B85A-00BBFDDA5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2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57FC-B430-4B60-9621-E1EE4725EBDA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0D17-200E-4CE3-B85A-00BBFDDA5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5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57FC-B430-4B60-9621-E1EE4725EBDA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0D17-200E-4CE3-B85A-00BBFDDA5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5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57FC-B430-4B60-9621-E1EE4725EBDA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0D17-200E-4CE3-B85A-00BBFDDA5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7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57FC-B430-4B60-9621-E1EE4725EBDA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0D17-200E-4CE3-B85A-00BBFDDA5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8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57FC-B430-4B60-9621-E1EE4725EBDA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0D17-200E-4CE3-B85A-00BBFDDA5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1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57FC-B430-4B60-9621-E1EE4725EBDA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0D17-200E-4CE3-B85A-00BBFDDA5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657FC-B430-4B60-9621-E1EE4725EBDA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F0D17-200E-4CE3-B85A-00BBFDDA5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2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5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46.png"/><Relationship Id="rId12" Type="http://schemas.openxmlformats.org/officeDocument/2006/relationships/image" Target="../media/image6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68.png"/><Relationship Id="rId5" Type="http://schemas.openxmlformats.org/officeDocument/2006/relationships/image" Target="../media/image45.png"/><Relationship Id="rId10" Type="http://schemas.openxmlformats.org/officeDocument/2006/relationships/image" Target="../media/image73.png"/><Relationship Id="rId4" Type="http://schemas.openxmlformats.org/officeDocument/2006/relationships/image" Target="../media/image52.png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50.png"/><Relationship Id="rId5" Type="http://schemas.openxmlformats.org/officeDocument/2006/relationships/image" Target="../media/image39.png"/><Relationship Id="rId10" Type="http://schemas.openxmlformats.org/officeDocument/2006/relationships/image" Target="../media/image48.png"/><Relationship Id="rId4" Type="http://schemas.openxmlformats.org/officeDocument/2006/relationships/image" Target="../media/image38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7" Type="http://schemas.openxmlformats.org/officeDocument/2006/relationships/image" Target="../media/image59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11" Type="http://schemas.openxmlformats.org/officeDocument/2006/relationships/image" Target="../media/image60.png"/><Relationship Id="rId10" Type="http://schemas.openxmlformats.org/officeDocument/2006/relationships/image" Target="../media/image340.png"/><Relationship Id="rId4" Type="http://schemas.openxmlformats.org/officeDocument/2006/relationships/image" Target="../media/image281.png"/><Relationship Id="rId9" Type="http://schemas.openxmlformats.org/officeDocument/2006/relationships/image" Target="../media/image3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2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70.png"/><Relationship Id="rId3" Type="http://schemas.openxmlformats.org/officeDocument/2006/relationships/image" Target="../media/image63.png"/><Relationship Id="rId7" Type="http://schemas.openxmlformats.org/officeDocument/2006/relationships/image" Target="../media/image210.png"/><Relationship Id="rId12" Type="http://schemas.openxmlformats.org/officeDocument/2006/relationships/image" Target="../media/image47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411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0.png"/><Relationship Id="rId14" Type="http://schemas.openxmlformats.org/officeDocument/2006/relationships/image" Target="../media/image2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1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350.png"/><Relationship Id="rId7" Type="http://schemas.openxmlformats.org/officeDocument/2006/relationships/image" Target="../media/image400.png"/><Relationship Id="rId12" Type="http://schemas.openxmlformats.org/officeDocument/2006/relationships/image" Target="../media/image760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5" Type="http://schemas.openxmlformats.org/officeDocument/2006/relationships/image" Target="../media/image80.png"/><Relationship Id="rId10" Type="http://schemas.openxmlformats.org/officeDocument/2006/relationships/image" Target="../media/image480.png"/><Relationship Id="rId4" Type="http://schemas.openxmlformats.org/officeDocument/2006/relationships/image" Target="../media/image67.png"/><Relationship Id="rId9" Type="http://schemas.openxmlformats.org/officeDocument/2006/relationships/image" Target="../media/image75.png"/><Relationship Id="rId1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760.png"/><Relationship Id="rId18" Type="http://schemas.openxmlformats.org/officeDocument/2006/relationships/image" Target="../media/image82.png"/><Relationship Id="rId3" Type="http://schemas.openxmlformats.org/officeDocument/2006/relationships/image" Target="../media/image84.png"/><Relationship Id="rId7" Type="http://schemas.openxmlformats.org/officeDocument/2006/relationships/image" Target="../media/image390.png"/><Relationship Id="rId12" Type="http://schemas.openxmlformats.org/officeDocument/2006/relationships/image" Target="../media/image88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480.png"/><Relationship Id="rId5" Type="http://schemas.openxmlformats.org/officeDocument/2006/relationships/image" Target="../media/image85.png"/><Relationship Id="rId15" Type="http://schemas.openxmlformats.org/officeDocument/2006/relationships/image" Target="../media/image79.png"/><Relationship Id="rId10" Type="http://schemas.openxmlformats.org/officeDocument/2006/relationships/image" Target="../media/image87.png"/><Relationship Id="rId19" Type="http://schemas.openxmlformats.org/officeDocument/2006/relationships/image" Target="../media/image83.png"/><Relationship Id="rId4" Type="http://schemas.openxmlformats.org/officeDocument/2006/relationships/image" Target="../media/image67.png"/><Relationship Id="rId9" Type="http://schemas.openxmlformats.org/officeDocument/2006/relationships/image" Target="../media/image86.png"/><Relationship Id="rId1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66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1.png"/><Relationship Id="rId4" Type="http://schemas.openxmlformats.org/officeDocument/2006/relationships/image" Target="../media/image3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628" y="991734"/>
            <a:ext cx="10406743" cy="23876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latin typeface="Baskerville Old Face" panose="02020602080505020303" pitchFamily="18" charset="0"/>
              </a:rPr>
              <a:t>Lower Bounds on Assumptions behind Indistinguishability Obfuscation</a:t>
            </a:r>
            <a:endParaRPr lang="en-US" sz="5000" dirty="0">
              <a:latin typeface="Baskerville Old Face" panose="0202060208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44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smtClean="0"/>
              <a:t>Mohammad </a:t>
            </a:r>
            <a:r>
              <a:rPr lang="en-US" dirty="0" smtClean="0"/>
              <a:t>Mahmoody (University of Virginia)</a:t>
            </a:r>
          </a:p>
          <a:p>
            <a:r>
              <a:rPr lang="en-US" b="1" dirty="0" smtClean="0"/>
              <a:t>Ameer Mohammed (University of Virginia)</a:t>
            </a:r>
          </a:p>
          <a:p>
            <a:r>
              <a:rPr lang="en-US" dirty="0" err="1" smtClean="0"/>
              <a:t>Soheil</a:t>
            </a:r>
            <a:r>
              <a:rPr lang="en-US" dirty="0" smtClean="0"/>
              <a:t> </a:t>
            </a:r>
            <a:r>
              <a:rPr lang="en-US" dirty="0" err="1" smtClean="0"/>
              <a:t>Nematihaji</a:t>
            </a:r>
            <a:r>
              <a:rPr lang="en-US" dirty="0" smtClean="0"/>
              <a:t> (University of Virginia)</a:t>
            </a:r>
            <a:endParaRPr lang="en-US" dirty="0"/>
          </a:p>
          <a:p>
            <a:r>
              <a:rPr lang="en-US" dirty="0" err="1"/>
              <a:t>a</a:t>
            </a:r>
            <a:r>
              <a:rPr lang="en-US" dirty="0" err="1" smtClean="0"/>
              <a:t>bhi</a:t>
            </a:r>
            <a:r>
              <a:rPr lang="en-US" dirty="0" smtClean="0"/>
              <a:t> </a:t>
            </a:r>
            <a:r>
              <a:rPr lang="en-US" dirty="0" err="1" smtClean="0"/>
              <a:t>shelat</a:t>
            </a:r>
            <a:r>
              <a:rPr lang="en-US" dirty="0" smtClean="0"/>
              <a:t> (University of Virginia)</a:t>
            </a:r>
          </a:p>
          <a:p>
            <a:r>
              <a:rPr lang="en-US" dirty="0" smtClean="0"/>
              <a:t>Rafael Pass (Cornell University)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Black-Box Separation of </a:t>
            </a:r>
            <a:r>
              <a:rPr lang="en-US" dirty="0" err="1" smtClean="0"/>
              <a:t>iO</a:t>
            </a:r>
            <a:r>
              <a:rPr lang="en-US" dirty="0" smtClean="0"/>
              <a:t> from OWF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 </a:t>
            </a:r>
            <a:r>
              <a:rPr lang="en-US" dirty="0"/>
              <a:t>c</a:t>
            </a:r>
            <a:r>
              <a:rPr lang="en-US" dirty="0" smtClean="0"/>
              <a:t>onstructions that use </a:t>
            </a:r>
            <a:r>
              <a:rPr lang="en-US" dirty="0" err="1" smtClean="0"/>
              <a:t>iO</a:t>
            </a:r>
            <a:r>
              <a:rPr lang="en-US" dirty="0" smtClean="0"/>
              <a:t> as a primitive yield </a:t>
            </a:r>
            <a:r>
              <a:rPr lang="en-US" b="1" i="1" dirty="0" smtClean="0"/>
              <a:t>non-black-box </a:t>
            </a:r>
            <a:r>
              <a:rPr lang="en-US" dirty="0" smtClean="0"/>
              <a:t>constructions naturally.</a:t>
            </a:r>
          </a:p>
          <a:p>
            <a:endParaRPr lang="en-US" dirty="0"/>
          </a:p>
          <a:p>
            <a:r>
              <a:rPr lang="en-US" dirty="0" smtClean="0"/>
              <a:t>Still meaningful to explore whether we can get </a:t>
            </a:r>
            <a:r>
              <a:rPr lang="en-US" b="1" i="1" dirty="0" smtClean="0"/>
              <a:t>black-box</a:t>
            </a:r>
            <a:r>
              <a:rPr lang="en-US" dirty="0" smtClean="0"/>
              <a:t> constructions of </a:t>
            </a:r>
            <a:r>
              <a:rPr lang="en-US" dirty="0" err="1" smtClean="0"/>
              <a:t>iO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Analogy: ZK Proofs for polynomial size circuits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8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Techniques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79834" y="2426329"/>
            <a:ext cx="10049346" cy="181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96997" y="1901273"/>
            <a:ext cx="375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Indistinguishability Obfuscation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54616" y="5250796"/>
                <a:ext cx="1176950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𝐢𝐎</m:t>
                          </m:r>
                        </m:e>
                        <m:sup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𝐑𝐎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616" y="5250796"/>
                <a:ext cx="1176950" cy="4070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99884" y="4240551"/>
                <a:ext cx="1176950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𝐢𝐎</m:t>
                          </m:r>
                        </m:e>
                        <m:sup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𝐆𝐆𝐌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884" y="4240551"/>
                <a:ext cx="1176950" cy="407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35667" y="3628568"/>
                <a:ext cx="1176950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𝐢𝐎</m:t>
                          </m:r>
                        </m:e>
                        <m:sup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𝐎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𝐝𝐞𝐠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𝐆𝐄𝐌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667" y="3628568"/>
                <a:ext cx="1176950" cy="421013"/>
              </a:xfrm>
              <a:prstGeom prst="rect">
                <a:avLst/>
              </a:prstGeom>
              <a:blipFill>
                <a:blip r:embed="rId4"/>
                <a:stretch>
                  <a:fillRect r="-45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45858" y="3037024"/>
                <a:ext cx="1176950" cy="411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𝐢𝐎</m:t>
                          </m:r>
                        </m:e>
                        <m:sup>
                          <m:r>
                            <a:rPr lang="en-US" sz="20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𝐩𝐨𝐥𝐲</m:t>
                          </m:r>
                          <m:r>
                            <a:rPr lang="en-US" sz="20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𝐝𝐞𝐠</m:t>
                          </m:r>
                          <m:r>
                            <a:rPr lang="en-US" sz="20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𝐆𝐄𝐌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858" y="3037024"/>
                <a:ext cx="1176950" cy="411779"/>
              </a:xfrm>
              <a:prstGeom prst="rect">
                <a:avLst/>
              </a:prstGeom>
              <a:blipFill>
                <a:blip r:embed="rId5"/>
                <a:stretch>
                  <a:fillRect r="-44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V="1">
            <a:off x="3877246" y="5425172"/>
            <a:ext cx="2811104" cy="1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88350" y="5240506"/>
                <a:ext cx="16929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𝐍𝐏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𝐜𝐨𝐍𝐏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350" y="5240506"/>
                <a:ext cx="169299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799884" y="4738973"/>
                <a:ext cx="1176950" cy="405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𝐢𝐎</m:t>
                          </m:r>
                        </m:e>
                        <m:sup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𝐑𝐓𝐏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884" y="4738973"/>
                <a:ext cx="1176950" cy="4056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6486903" y="4051938"/>
            <a:ext cx="209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PKC from OWF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66" name="Straight Arrow Connector 65"/>
          <p:cNvCxnSpPr>
            <a:stCxn id="34" idx="3"/>
          </p:cNvCxnSpPr>
          <p:nvPr/>
        </p:nvCxnSpPr>
        <p:spPr>
          <a:xfrm flipV="1">
            <a:off x="3976834" y="4480208"/>
            <a:ext cx="2783936" cy="461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2" idx="3"/>
          </p:cNvCxnSpPr>
          <p:nvPr/>
        </p:nvCxnSpPr>
        <p:spPr>
          <a:xfrm flipV="1">
            <a:off x="3976834" y="4279623"/>
            <a:ext cx="2711516" cy="164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721482" y="3865080"/>
            <a:ext cx="1966868" cy="253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98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33" grpId="0"/>
      <p:bldP spid="34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648" y="212762"/>
            <a:ext cx="10515600" cy="1325563"/>
          </a:xfrm>
        </p:spPr>
        <p:txBody>
          <a:bodyPr/>
          <a:lstStyle/>
          <a:p>
            <a:r>
              <a:rPr lang="en-US" dirty="0" smtClean="0"/>
              <a:t>Fully Black-Box (BB) Construction of </a:t>
            </a:r>
            <a:r>
              <a:rPr lang="en-US" dirty="0" err="1" smtClean="0"/>
              <a:t>iO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[IR89, RTV04]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648" y="1863593"/>
                <a:ext cx="11193855" cy="68218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fully BB construction of 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 smtClean="0"/>
                  <a:t> consists of two PPT oracle algorithms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648" y="1863593"/>
                <a:ext cx="11193855" cy="682185"/>
              </a:xfrm>
              <a:blipFill rotWithShape="0">
                <a:blip r:embed="rId3"/>
                <a:stretch>
                  <a:fillRect l="-980"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7240" y="3032564"/>
                <a:ext cx="1240325" cy="950613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40" y="3032564"/>
                <a:ext cx="1240325" cy="9506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7240" y="2663232"/>
                <a:ext cx="1507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Primitive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40" y="2663232"/>
                <a:ext cx="150739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64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97925" y="3032564"/>
                <a:ext cx="1240325" cy="95061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925" y="3032564"/>
                <a:ext cx="1240325" cy="9506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97924" y="5117361"/>
                <a:ext cx="1240325" cy="950613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924" y="5117361"/>
                <a:ext cx="1240325" cy="95061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87240" y="5106280"/>
                <a:ext cx="1240325" cy="95061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40" y="5106280"/>
                <a:ext cx="1240325" cy="95061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91959" y="2642747"/>
                <a:ext cx="18174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</a:rPr>
                  <a:t>Construction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/>
              </a:p>
              <a:p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endParaRPr lang="en-US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959" y="2642747"/>
                <a:ext cx="1817481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3020" t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98335" y="6076510"/>
                <a:ext cx="18174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</a:rPr>
                  <a:t>Adversary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335" y="6076510"/>
                <a:ext cx="1817481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685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6049" y="6078492"/>
                <a:ext cx="28665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</a:rPr>
                  <a:t>Security Reduction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49" y="6078492"/>
                <a:ext cx="2866554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915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6" idx="1"/>
            <a:endCxn id="4" idx="3"/>
          </p:cNvCxnSpPr>
          <p:nvPr/>
        </p:nvCxnSpPr>
        <p:spPr>
          <a:xfrm flipH="1">
            <a:off x="2127565" y="3507871"/>
            <a:ext cx="27703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7" idx="1"/>
          </p:cNvCxnSpPr>
          <p:nvPr/>
        </p:nvCxnSpPr>
        <p:spPr>
          <a:xfrm>
            <a:off x="2127565" y="5581587"/>
            <a:ext cx="2770359" cy="110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  <a:endCxn id="4" idx="2"/>
          </p:cNvCxnSpPr>
          <p:nvPr/>
        </p:nvCxnSpPr>
        <p:spPr>
          <a:xfrm flipV="1">
            <a:off x="1507403" y="3983177"/>
            <a:ext cx="0" cy="11231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15406" y="3136733"/>
                <a:ext cx="3697208" cy="67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Correctness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, circuits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   </a:t>
                </a:r>
                <a:endParaRPr lang="en-US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406" y="3136733"/>
                <a:ext cx="3697208" cy="670312"/>
              </a:xfrm>
              <a:prstGeom prst="rect">
                <a:avLst/>
              </a:prstGeom>
              <a:blipFill rotWithShape="0">
                <a:blip r:embed="rId16"/>
                <a:stretch>
                  <a:fillRect l="-1485" t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15816" y="4306602"/>
                <a:ext cx="5153687" cy="1793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Security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, if for infinite pairs of equivalent circuits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𝑝𝑜𝑙𝑦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 smtClean="0">
                    <a:latin typeface="Cambria Math" panose="02040503050406030204" pitchFamily="18" charset="0"/>
                  </a:rPr>
                  <a:t>Then: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 breaks the security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816" y="4306602"/>
                <a:ext cx="5153687" cy="1793568"/>
              </a:xfrm>
              <a:prstGeom prst="rect">
                <a:avLst/>
              </a:prstGeom>
              <a:blipFill rotWithShape="0">
                <a:blip r:embed="rId17"/>
                <a:stretch>
                  <a:fillRect l="-946" t="-2373" b="-2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394040" y="2485361"/>
            <a:ext cx="369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Cambria Math" panose="02040503050406030204" pitchFamily="18" charset="0"/>
              </a:rPr>
              <a:t>Note: plain-model circuits</a:t>
            </a:r>
          </a:p>
        </p:txBody>
      </p:sp>
      <p:cxnSp>
        <p:nvCxnSpPr>
          <p:cNvPr id="14" name="Straight Arrow Connector 13"/>
          <p:cNvCxnSpPr>
            <a:stCxn id="17" idx="1"/>
          </p:cNvCxnSpPr>
          <p:nvPr/>
        </p:nvCxnSpPr>
        <p:spPr>
          <a:xfrm flipH="1">
            <a:off x="5833448" y="2670027"/>
            <a:ext cx="1560592" cy="629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12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9" grpId="0"/>
      <p:bldP spid="20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88063" y="4934139"/>
            <a:ext cx="5703684" cy="12493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1303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Semi</a:t>
            </a:r>
            <a:r>
              <a:rPr lang="en-US" dirty="0" smtClean="0"/>
              <a:t>-Black-Box Construction of </a:t>
            </a:r>
            <a:r>
              <a:rPr lang="en-US" dirty="0" err="1" smtClean="0"/>
              <a:t>iO</a:t>
            </a:r>
            <a:r>
              <a:rPr lang="en-US" dirty="0" smtClean="0"/>
              <a:t> (RTV04)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648" y="1718927"/>
                <a:ext cx="11193855" cy="682185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semi</a:t>
                </a:r>
                <a:r>
                  <a:rPr lang="en-US" dirty="0" smtClean="0"/>
                  <a:t>-BB construction of 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 smtClean="0"/>
                  <a:t> consists of two PPT oracle algorithms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648" y="1718927"/>
                <a:ext cx="11193855" cy="682185"/>
              </a:xfrm>
              <a:blipFill rotWithShape="0">
                <a:blip r:embed="rId2"/>
                <a:stretch>
                  <a:fillRect l="-980" t="-1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7240" y="3032564"/>
                <a:ext cx="1240325" cy="950613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40" y="3032564"/>
                <a:ext cx="1240325" cy="9506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7240" y="2663232"/>
                <a:ext cx="1507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Primitive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40" y="2663232"/>
                <a:ext cx="150739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64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97925" y="3032564"/>
                <a:ext cx="1240325" cy="950613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925" y="3032564"/>
                <a:ext cx="1240325" cy="9506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97924" y="5117361"/>
                <a:ext cx="1240325" cy="950613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924" y="5117361"/>
                <a:ext cx="1240325" cy="9506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87240" y="5106280"/>
                <a:ext cx="1240325" cy="950613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40" y="5106280"/>
                <a:ext cx="1240325" cy="95061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91959" y="2642747"/>
                <a:ext cx="18174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</a:rPr>
                  <a:t>Construction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/>
              </a:p>
              <a:p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endParaRPr lang="en-US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959" y="2642747"/>
                <a:ext cx="1817481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3020" t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63768" y="6230395"/>
                <a:ext cx="29785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Efficient</a:t>
                </a:r>
                <a:r>
                  <a:rPr lang="en-US" dirty="0" smtClean="0">
                    <a:latin typeface="Cambria Math" panose="02040503050406030204" pitchFamily="18" charset="0"/>
                  </a:rPr>
                  <a:t> Adversary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768" y="6230395"/>
                <a:ext cx="2978592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844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9835" y="6231186"/>
                <a:ext cx="28665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</a:rPr>
                  <a:t>Security Reduction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35" y="6231186"/>
                <a:ext cx="286655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915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6" idx="1"/>
            <a:endCxn id="4" idx="3"/>
          </p:cNvCxnSpPr>
          <p:nvPr/>
        </p:nvCxnSpPr>
        <p:spPr>
          <a:xfrm flipH="1">
            <a:off x="2127565" y="3507871"/>
            <a:ext cx="27703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  <a:endCxn id="4" idx="2"/>
          </p:cNvCxnSpPr>
          <p:nvPr/>
        </p:nvCxnSpPr>
        <p:spPr>
          <a:xfrm flipV="1">
            <a:off x="1507403" y="3983177"/>
            <a:ext cx="0" cy="11231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15406" y="3136733"/>
                <a:ext cx="3697208" cy="67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Correctness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, circuits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   </a:t>
                </a:r>
                <a:endParaRPr lang="en-US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406" y="3136733"/>
                <a:ext cx="3697208" cy="670312"/>
              </a:xfrm>
              <a:prstGeom prst="rect">
                <a:avLst/>
              </a:prstGeom>
              <a:blipFill rotWithShape="0">
                <a:blip r:embed="rId11"/>
                <a:stretch>
                  <a:fillRect l="-1485" t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15816" y="4306602"/>
                <a:ext cx="5153687" cy="1793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Security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, if for infinite pairs of equivalent circuits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𝑝𝑜𝑙𝑦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 smtClean="0">
                    <a:latin typeface="Cambria Math" panose="02040503050406030204" pitchFamily="18" charset="0"/>
                  </a:rPr>
                  <a:t>Then: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 breaks the security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816" y="4306602"/>
                <a:ext cx="5153687" cy="1793568"/>
              </a:xfrm>
              <a:prstGeom prst="rect">
                <a:avLst/>
              </a:prstGeom>
              <a:blipFill rotWithShape="0">
                <a:blip r:embed="rId12"/>
                <a:stretch>
                  <a:fillRect l="-946" t="-2373" b="-2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32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7391400" cy="1325563"/>
              </a:xfrm>
            </p:spPr>
            <p:txBody>
              <a:bodyPr/>
              <a:lstStyle/>
              <a:p>
                <a:r>
                  <a:rPr lang="en-US" dirty="0" smtClean="0"/>
                  <a:t>Main Result 1: 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 in RO Model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1" dirty="0"/>
                      <m:t>NP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1" dirty="0" err="1"/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7391400" cy="1325563"/>
              </a:xfrm>
              <a:blipFill rotWithShape="0">
                <a:blip r:embed="rId3"/>
                <a:stretch>
                  <a:fillRect l="-3383" t="-1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318503"/>
                <a:ext cx="10515600" cy="185846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Corollary: 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 from (OWF/CRHF)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1" dirty="0"/>
                      <m:t>NP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1" dirty="0" err="1"/>
                      <m:t>coNP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Note: </a:t>
                </a:r>
                <a:r>
                  <a:rPr lang="en-US" dirty="0" smtClean="0"/>
                  <a:t>Our result relies heavily on </a:t>
                </a:r>
                <a:r>
                  <a:rPr lang="en-US" dirty="0"/>
                  <a:t>p</a:t>
                </a:r>
                <a:r>
                  <a:rPr lang="en-US" dirty="0" smtClean="0"/>
                  <a:t>erfect completeness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318503"/>
                <a:ext cx="10515600" cy="1858460"/>
              </a:xfrm>
              <a:blipFill rotWithShape="0">
                <a:blip r:embed="rId4"/>
                <a:stretch>
                  <a:fillRect l="-928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20571" y="2098812"/>
                <a:ext cx="8492150" cy="2616101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/>
                  <a:t>Theorem 1</a:t>
                </a:r>
              </a:p>
              <a:p>
                <a:pPr algn="ctr"/>
                <a:r>
                  <a:rPr lang="en-US" sz="3200" dirty="0"/>
                  <a:t>If </a:t>
                </a:r>
                <a:r>
                  <a:rPr lang="en-US" sz="3200" b="1" dirty="0"/>
                  <a:t>NP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 err="1"/>
                  <a:t>coNP</a:t>
                </a:r>
                <a:r>
                  <a:rPr lang="en-US" sz="3200" dirty="0"/>
                  <a:t> then </a:t>
                </a:r>
                <a:r>
                  <a:rPr lang="en-US" sz="3200" dirty="0" smtClean="0"/>
                  <a:t>iO can be broken in the random oracle model. So if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dirty="0"/>
                  <a:t> that can be </a:t>
                </a:r>
                <a:r>
                  <a:rPr lang="en-US" sz="3200" dirty="0" smtClean="0"/>
                  <a:t>obtained (in black-box way) </a:t>
                </a:r>
                <a:r>
                  <a:rPr lang="en-US" sz="3200" dirty="0"/>
                  <a:t>from Random </a:t>
                </a:r>
                <a:r>
                  <a:rPr lang="en-US" sz="3200" dirty="0" smtClean="0"/>
                  <a:t>Oracle</a:t>
                </a:r>
                <a:endParaRPr lang="en-US" sz="3200" dirty="0"/>
              </a:p>
              <a:p>
                <a:pPr algn="ctr"/>
                <a:r>
                  <a:rPr lang="en-US" sz="3200" dirty="0" smtClean="0">
                    <a:ea typeface="Cambria Math" panose="02040503050406030204" pitchFamily="18" charset="0"/>
                  </a:rPr>
                  <a:t> then: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𝐵𝐵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iO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/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71" y="2098812"/>
                <a:ext cx="8492150" cy="2616101"/>
              </a:xfrm>
              <a:prstGeom prst="rect">
                <a:avLst/>
              </a:prstGeom>
              <a:blipFill>
                <a:blip r:embed="rId5"/>
                <a:stretch>
                  <a:fillRect l="-430" t="-3488" r="-287" b="-674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1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51647" y="149972"/>
                <a:ext cx="7187830" cy="1325563"/>
              </a:xfrm>
            </p:spPr>
            <p:txBody>
              <a:bodyPr/>
              <a:lstStyle/>
              <a:p>
                <a:r>
                  <a:rPr lang="en-US" dirty="0" smtClean="0"/>
                  <a:t>Main Result 1: 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 in RO Model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1" dirty="0"/>
                      <m:t>NP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1" dirty="0" err="1"/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51647" y="149972"/>
                <a:ext cx="7187830" cy="1325563"/>
              </a:xfrm>
              <a:blipFill rotWithShape="0">
                <a:blip r:embed="rId3"/>
                <a:stretch>
                  <a:fillRect l="-3478" t="-13825" r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1647" y="1816766"/>
                <a:ext cx="10554610" cy="458587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/>
                  <a:t>Lemma 1</a:t>
                </a:r>
              </a:p>
              <a:p>
                <a:r>
                  <a:rPr lang="en-US" sz="3200" dirty="0" smtClean="0"/>
                  <a:t>For PPT iO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 smtClean="0"/>
                  <a:t>, either:</a:t>
                </a:r>
              </a:p>
              <a:p>
                <a:endParaRPr lang="en-US" sz="3200" dirty="0" smtClean="0"/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3200" dirty="0" smtClean="0"/>
                  <a:t> </a:t>
                </a:r>
                <a:r>
                  <a:rPr lang="en-US" sz="3200" b="1" dirty="0" smtClean="0"/>
                  <a:t>Distinguish</a:t>
                </a:r>
                <a:r>
                  <a:rPr lang="en-US" sz="3200" dirty="0" smtClean="0"/>
                  <a:t>: There exists poly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-query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 smtClean="0"/>
                  <a:t> (in the RO model) that can distinguish between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3200" dirty="0" smtClean="0"/>
                  <a:t> 1,</a:t>
                </a:r>
              </a:p>
              <a:p>
                <a:pPr lvl="1"/>
                <a:endParaRPr lang="en-US" sz="3200" dirty="0" smtClean="0"/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3200" dirty="0" smtClean="0"/>
                  <a:t>Or </a:t>
                </a:r>
                <a:r>
                  <a:rPr lang="en-US" sz="3200" b="1" dirty="0" smtClean="0"/>
                  <a:t>Witness</a:t>
                </a:r>
                <a:r>
                  <a:rPr lang="en-US" sz="3200" dirty="0" smtClean="0"/>
                  <a:t>: There exists a way to obfuscate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/>
                  <a:t> into the same circuit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>
                    <a:sym typeface="Wingdings" panose="05000000000000000000" pitchFamily="2" charset="2"/>
                  </a:rPr>
                  <a:t> a “proof/witness”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≡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47" y="1816766"/>
                <a:ext cx="10554610" cy="4585871"/>
              </a:xfrm>
              <a:prstGeom prst="rect">
                <a:avLst/>
              </a:prstGeom>
              <a:blipFill rotWithShape="0">
                <a:blip r:embed="rId4"/>
                <a:stretch>
                  <a:fillRect l="-1559" t="-1992" r="-1790" b="-3453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9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51647" y="0"/>
                <a:ext cx="7169723" cy="1325563"/>
              </a:xfrm>
            </p:spPr>
            <p:txBody>
              <a:bodyPr/>
              <a:lstStyle/>
              <a:p>
                <a:r>
                  <a:rPr lang="en-US" dirty="0" smtClean="0"/>
                  <a:t>Main Result 1: 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 in RO Model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1" dirty="0"/>
                      <m:t>NP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1" dirty="0" err="1"/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51647" y="0"/>
                <a:ext cx="7169723" cy="1325563"/>
              </a:xfrm>
              <a:blipFill rotWithShape="0">
                <a:blip r:embed="rId3"/>
                <a:stretch>
                  <a:fillRect l="-3486" t="-13364" r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1647" y="1309771"/>
                <a:ext cx="10992010" cy="540500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/>
                  <a:t>Corollary of Lemma 1</a:t>
                </a:r>
              </a:p>
              <a:p>
                <a:r>
                  <a:rPr lang="en-US" sz="3200" dirty="0" smtClean="0"/>
                  <a:t>For PPT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3200" dirty="0" smtClean="0"/>
                  <a:t>, either:</a:t>
                </a:r>
              </a:p>
              <a:p>
                <a:endParaRPr lang="en-US" sz="3200" dirty="0" smtClean="0"/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3200" dirty="0"/>
                  <a:t> </a:t>
                </a:r>
                <a:r>
                  <a:rPr lang="en-US" sz="3200" b="1" dirty="0" smtClean="0"/>
                  <a:t>Distinguish</a:t>
                </a:r>
                <a:r>
                  <a:rPr lang="en-US" sz="3200" dirty="0" smtClean="0"/>
                  <a:t>: There exists poly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-query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 smtClean="0"/>
                  <a:t> and infinite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3200" i="1">
                        <a:latin typeface="Cambria Math" panose="02040503050406030204" pitchFamily="18" charset="0"/>
                      </a:rPr>
                      <m:t>≡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s.t</a:t>
                </a:r>
                <a:r>
                  <a:rPr lang="en-US" sz="3200" dirty="0" err="1"/>
                  <a:t>.</a:t>
                </a:r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 dirty="0" smtClean="0"/>
                  <a:t> can distinguish between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3200" dirty="0" smtClean="0"/>
                  <a:t>,</a:t>
                </a:r>
              </a:p>
              <a:p>
                <a:pPr lvl="1"/>
                <a:endParaRPr lang="en-US" sz="3200" dirty="0" smtClean="0"/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3200" dirty="0" smtClean="0"/>
                  <a:t> Or </a:t>
                </a:r>
                <a:r>
                  <a:rPr lang="en-US" sz="3200" b="1" dirty="0" smtClean="0"/>
                  <a:t>Witness</a:t>
                </a:r>
                <a:r>
                  <a:rPr lang="en-US" sz="3200" dirty="0" smtClean="0"/>
                  <a:t>: For all but a finite number of pairs of equivalent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/>
                  <a:t> there exists a “short” witness that shows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≡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3200" dirty="0" smtClean="0"/>
                  <a:t>.</a:t>
                </a:r>
                <a:r>
                  <a:rPr lang="en-US" sz="3200" dirty="0"/>
                  <a:t> </a:t>
                </a:r>
                <a:endParaRPr lang="en-US" sz="3200" dirty="0" smtClean="0"/>
              </a:p>
              <a:p>
                <a:r>
                  <a:rPr lang="en-US" sz="3200" dirty="0" smtClean="0"/>
                  <a:t>      Thus </a:t>
                </a:r>
                <a:r>
                  <a:rPr lang="en-US" sz="3200" b="1" dirty="0" smtClean="0"/>
                  <a:t>NP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b="1" dirty="0" smtClean="0"/>
                  <a:t>coNP.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47" y="1309771"/>
                <a:ext cx="10992010" cy="5405006"/>
              </a:xfrm>
              <a:prstGeom prst="rect">
                <a:avLst/>
              </a:prstGeom>
              <a:blipFill rotWithShape="0">
                <a:blip r:embed="rId4"/>
                <a:stretch>
                  <a:fillRect l="-1497" t="-1802" b="-2703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5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51647" y="149972"/>
                <a:ext cx="7305525" cy="1325563"/>
              </a:xfrm>
            </p:spPr>
            <p:txBody>
              <a:bodyPr/>
              <a:lstStyle/>
              <a:p>
                <a:r>
                  <a:rPr lang="en-US" dirty="0" smtClean="0"/>
                  <a:t>Main Result 1: 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 in RO Model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1" dirty="0"/>
                      <m:t>NP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1" dirty="0" err="1"/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51647" y="149972"/>
                <a:ext cx="7305525" cy="1325563"/>
              </a:xfrm>
              <a:blipFill rotWithShape="0">
                <a:blip r:embed="rId3"/>
                <a:stretch>
                  <a:fillRect l="-3422" t="-13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51647" y="1753395"/>
            <a:ext cx="1055461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Proof of Lemma 1: </a:t>
            </a:r>
            <a:r>
              <a:rPr lang="en-US" sz="3600" dirty="0" smtClean="0"/>
              <a:t>Distinguish or Witness</a:t>
            </a:r>
          </a:p>
          <a:p>
            <a:pPr algn="ctr"/>
            <a:r>
              <a:rPr lang="en-US" sz="3600" dirty="0" smtClean="0"/>
              <a:t>Follows from [MP12]</a:t>
            </a:r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>
              <a:xfrm>
                <a:off x="1480551" y="4269393"/>
                <a:ext cx="1321806" cy="129464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551" y="4269393"/>
                <a:ext cx="1321806" cy="1294646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6264996" y="4269393"/>
                <a:ext cx="1321806" cy="129464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996" y="4269393"/>
                <a:ext cx="1321806" cy="1294646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4111380" y="3486268"/>
                <a:ext cx="668848" cy="66961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380" y="3486268"/>
                <a:ext cx="668848" cy="669615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endCxn id="8" idx="2"/>
          </p:cNvCxnSpPr>
          <p:nvPr/>
        </p:nvCxnSpPr>
        <p:spPr>
          <a:xfrm flipV="1">
            <a:off x="2571183" y="3821076"/>
            <a:ext cx="1540197" cy="5701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 flipV="1">
            <a:off x="4780228" y="3821075"/>
            <a:ext cx="1678342" cy="6379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821531" y="4815124"/>
            <a:ext cx="3423868" cy="394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20966" y="4268910"/>
                <a:ext cx="12496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966" y="4268910"/>
                <a:ext cx="1249675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endCxn id="3" idx="0"/>
          </p:cNvCxnSpPr>
          <p:nvPr/>
        </p:nvCxnSpPr>
        <p:spPr>
          <a:xfrm>
            <a:off x="2141454" y="3929547"/>
            <a:ext cx="0" cy="3398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85470" y="3929547"/>
            <a:ext cx="0" cy="3398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52682" y="3405314"/>
                <a:ext cx="12496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682" y="3405314"/>
                <a:ext cx="1249675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488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45399" y="3405314"/>
                <a:ext cx="12496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399" y="3405314"/>
                <a:ext cx="1249675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488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013702" y="2843804"/>
                <a:ext cx="3194488" cy="2725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Case 1: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b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400" dirty="0" smtClean="0"/>
                  <a:t> learns likely queries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US" sz="2400" dirty="0" smtClean="0"/>
                  <a:t> and try to guess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/>
                  <a:t> could guess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/>
                  <a:t> with probability close to 1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702" y="2843804"/>
                <a:ext cx="3194488" cy="2725170"/>
              </a:xfrm>
              <a:prstGeom prst="rect">
                <a:avLst/>
              </a:prstGeom>
              <a:blipFill rotWithShape="0">
                <a:blip r:embed="rId10"/>
                <a:stretch>
                  <a:fillRect l="-3053" t="-1790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09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51647" y="149972"/>
                <a:ext cx="6997707" cy="1325563"/>
              </a:xfrm>
            </p:spPr>
            <p:txBody>
              <a:bodyPr/>
              <a:lstStyle/>
              <a:p>
                <a:r>
                  <a:rPr lang="en-US" dirty="0" smtClean="0"/>
                  <a:t>Main Result 1: 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 in RO Model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1" dirty="0"/>
                      <m:t>NP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1" dirty="0" err="1"/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51647" y="149972"/>
                <a:ext cx="6997707" cy="1325563"/>
              </a:xfrm>
              <a:blipFill rotWithShape="0">
                <a:blip r:embed="rId3"/>
                <a:stretch>
                  <a:fillRect l="-3571" t="-13825" r="-4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51647" y="1825824"/>
            <a:ext cx="1055461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Proof of Lemma 1: </a:t>
            </a:r>
            <a:r>
              <a:rPr lang="en-US" sz="3600" dirty="0" smtClean="0"/>
              <a:t>Distinguish or Witness</a:t>
            </a:r>
          </a:p>
          <a:p>
            <a:pPr algn="ctr"/>
            <a:r>
              <a:rPr lang="en-US" sz="3600" dirty="0" smtClean="0"/>
              <a:t>Follows from [MP12]</a:t>
            </a:r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>
              <a:xfrm>
                <a:off x="4746507" y="4232748"/>
                <a:ext cx="1321806" cy="129464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507" y="4232748"/>
                <a:ext cx="1321806" cy="1294646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9530952" y="4232748"/>
                <a:ext cx="1321806" cy="129464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952" y="4232748"/>
                <a:ext cx="1321806" cy="1294646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7377336" y="3449623"/>
                <a:ext cx="668848" cy="66961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336" y="3449623"/>
                <a:ext cx="668848" cy="669615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endCxn id="8" idx="2"/>
          </p:cNvCxnSpPr>
          <p:nvPr/>
        </p:nvCxnSpPr>
        <p:spPr>
          <a:xfrm flipV="1">
            <a:off x="5837139" y="3784431"/>
            <a:ext cx="1540197" cy="5701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 flipV="1">
            <a:off x="8046184" y="3784430"/>
            <a:ext cx="1678342" cy="6379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087487" y="4778479"/>
            <a:ext cx="3423868" cy="394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68785" y="4232551"/>
                <a:ext cx="21838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785" y="4232551"/>
                <a:ext cx="2183827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endCxn id="3" idx="0"/>
          </p:cNvCxnSpPr>
          <p:nvPr/>
        </p:nvCxnSpPr>
        <p:spPr>
          <a:xfrm>
            <a:off x="5407410" y="3892902"/>
            <a:ext cx="0" cy="3398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151426" y="3892902"/>
            <a:ext cx="0" cy="3398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18638" y="3368669"/>
                <a:ext cx="12496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638" y="3368669"/>
                <a:ext cx="1249675" cy="461665"/>
              </a:xfrm>
              <a:prstGeom prst="rect">
                <a:avLst/>
              </a:prstGeom>
              <a:blipFill rotWithShape="0">
                <a:blip r:embed="rId8"/>
                <a:stretch>
                  <a:fillRect r="-488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511355" y="3368669"/>
                <a:ext cx="12496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355" y="3368669"/>
                <a:ext cx="1249675" cy="461665"/>
              </a:xfrm>
              <a:prstGeom prst="rect">
                <a:avLst/>
              </a:prstGeom>
              <a:blipFill rotWithShape="0">
                <a:blip r:embed="rId9"/>
                <a:stretch>
                  <a:fillRect r="-488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38312" y="2913769"/>
                <a:ext cx="3473933" cy="161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Case 2: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b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learns likely </a:t>
                </a:r>
                <a:r>
                  <a:rPr lang="en-US" sz="2400" dirty="0" smtClean="0"/>
                  <a:t>queries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US" sz="2400" dirty="0"/>
                  <a:t> and try to guess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12" y="2913769"/>
                <a:ext cx="3473933" cy="1617174"/>
              </a:xfrm>
              <a:prstGeom prst="rect">
                <a:avLst/>
              </a:prstGeom>
              <a:blipFill rotWithShape="0">
                <a:blip r:embed="rId10"/>
                <a:stretch>
                  <a:fillRect l="-2632" t="-3019" r="-2807" b="-7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08434" y="4336774"/>
                <a:ext cx="3473933" cy="1603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∃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𝑂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𝑂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𝐶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 smtClean="0"/>
                  <a:t>Consistent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34" y="4336774"/>
                <a:ext cx="3473933" cy="1603452"/>
              </a:xfrm>
              <a:prstGeom prst="rect">
                <a:avLst/>
              </a:prstGeom>
              <a:blipFill rotWithShape="0">
                <a:blip r:embed="rId11"/>
                <a:stretch>
                  <a:fillRect l="-2632" b="-7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4083113" y="5373179"/>
            <a:ext cx="1889828" cy="7046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72941" y="5813912"/>
            <a:ext cx="3231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perfect completeness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195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7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7210331" cy="1325563"/>
              </a:xfrm>
            </p:spPr>
            <p:txBody>
              <a:bodyPr/>
              <a:lstStyle/>
              <a:p>
                <a:r>
                  <a:rPr lang="en-US" dirty="0" smtClean="0"/>
                  <a:t>Main Result 1: 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 in RO Model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1" dirty="0"/>
                      <m:t>NP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1" dirty="0" err="1"/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7210331" cy="1325563"/>
              </a:xfrm>
              <a:blipFill rotWithShape="0">
                <a:blip r:embed="rId3"/>
                <a:stretch>
                  <a:fillRect l="-3469" t="-13364" r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9299" y="1690688"/>
                <a:ext cx="11434527" cy="4311758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/>
                  <a:t>Proof of Theorem 1 using Lemma 1</a:t>
                </a:r>
              </a:p>
              <a:p>
                <a:pPr algn="ctr"/>
                <a:endParaRPr lang="en-US" sz="3600" dirty="0"/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600" dirty="0" smtClean="0"/>
                  <a:t>Assume </a:t>
                </a:r>
                <a:r>
                  <a:rPr lang="en-US" sz="3600" b="1" dirty="0"/>
                  <a:t>NP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b="1" dirty="0" err="1" smtClean="0"/>
                  <a:t>coNP</a:t>
                </a:r>
                <a:r>
                  <a:rPr lang="en-US" sz="3600" dirty="0" smtClean="0"/>
                  <a:t> and let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600" dirty="0" smtClean="0"/>
                  <a:t> be OWF</a:t>
                </a:r>
                <a:endParaRPr lang="en-US" sz="3600" dirty="0"/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3600" dirty="0" smtClean="0"/>
                  <a:t>By Lemma 1, there exists (computationally unbounded) poly-query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600" dirty="0" smtClean="0"/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3200" i="1">
                        <a:latin typeface="Cambria Math" panose="02040503050406030204" pitchFamily="18" charset="0"/>
                      </a:rPr>
                      <m:t>≡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3200" dirty="0"/>
                  <a:t> s.t</a:t>
                </a:r>
                <a:r>
                  <a:rPr lang="en-US" sz="3200" dirty="0" err="1"/>
                  <a:t>.</a:t>
                </a:r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: </a:t>
                </a:r>
              </a:p>
              <a:p>
                <a:pPr lvl="1"/>
                <a:endParaRPr lang="en-US" sz="3200" dirty="0">
                  <a:latin typeface="Cambria Math" panose="02040503050406030204" pitchFamily="18" charset="0"/>
                </a:endParaRPr>
              </a:p>
              <a:p>
                <a:pPr lvl="1"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groupChr>
                              <m:groupChrPr>
                                <m:chr m:val="←"/>
                                <m:vertJc m:val="bot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r>
                                  <m:rPr>
                                    <m:brk m:alnAt="2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$</m:t>
                                </m:r>
                              </m:e>
                            </m:groupCh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←</m:t>
                            </m:r>
                            <m:sSubSup>
                              <m:sSub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3600" dirty="0" smtClean="0"/>
                  <a:t>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99" y="1690688"/>
                <a:ext cx="11434527" cy="4311758"/>
              </a:xfrm>
              <a:prstGeom prst="rect">
                <a:avLst/>
              </a:prstGeom>
              <a:blipFill rotWithShape="0">
                <a:blip r:embed="rId4"/>
                <a:stretch>
                  <a:fillRect l="-1652" t="-2116" r="-16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9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659857" y="2575472"/>
            <a:ext cx="1470971" cy="13837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VBB Obfuscation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61971" y="2552130"/>
            <a:ext cx="2170214" cy="15490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VBB Obfuscation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55138" y="2869474"/>
            <a:ext cx="778597" cy="914399"/>
            <a:chOff x="1964603" y="3241140"/>
            <a:chExt cx="778597" cy="914399"/>
          </a:xfrm>
        </p:grpSpPr>
        <p:sp>
          <p:nvSpPr>
            <p:cNvPr id="4" name="Flowchart: Card 3"/>
            <p:cNvSpPr/>
            <p:nvPr/>
          </p:nvSpPr>
          <p:spPr>
            <a:xfrm>
              <a:off x="1964603" y="3241140"/>
              <a:ext cx="778597" cy="914399"/>
            </a:xfrm>
            <a:prstGeom prst="flowChartPunchedCar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2091350" y="3494638"/>
              <a:ext cx="525101" cy="90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091349" y="3629967"/>
              <a:ext cx="525101" cy="90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091349" y="3765296"/>
              <a:ext cx="525101" cy="90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091349" y="3900625"/>
              <a:ext cx="525101" cy="90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45185" y="3910149"/>
                <a:ext cx="5984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185" y="3910149"/>
                <a:ext cx="598497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3014804" y="3393630"/>
            <a:ext cx="1466662" cy="905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012690" y="3393630"/>
            <a:ext cx="1466662" cy="905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9003324" y="2810390"/>
            <a:ext cx="778597" cy="914399"/>
            <a:chOff x="1964603" y="3241140"/>
            <a:chExt cx="778597" cy="914399"/>
          </a:xfrm>
        </p:grpSpPr>
        <p:sp>
          <p:nvSpPr>
            <p:cNvPr id="20" name="Flowchart: Card 19"/>
            <p:cNvSpPr/>
            <p:nvPr/>
          </p:nvSpPr>
          <p:spPr>
            <a:xfrm>
              <a:off x="1964603" y="3241140"/>
              <a:ext cx="778597" cy="914399"/>
            </a:xfrm>
            <a:prstGeom prst="flowChartPunchedCar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2091350" y="3494638"/>
              <a:ext cx="525101" cy="90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091349" y="3629967"/>
              <a:ext cx="525101" cy="90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091349" y="3765296"/>
              <a:ext cx="525101" cy="90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091349" y="3900625"/>
              <a:ext cx="525101" cy="90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130070" y="4054326"/>
                <a:ext cx="5984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070" y="4054326"/>
                <a:ext cx="598497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92055" y="4611499"/>
            <a:ext cx="110507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[</a:t>
            </a:r>
            <a:r>
              <a:rPr lang="en-US" sz="4000" dirty="0"/>
              <a:t>BGIRSVY01] </a:t>
            </a:r>
            <a:r>
              <a:rPr lang="en-US" sz="4000" dirty="0" smtClean="0"/>
              <a:t>VBB not possible in general</a:t>
            </a:r>
          </a:p>
          <a:p>
            <a:r>
              <a:rPr lang="en-US" sz="4000" dirty="0" smtClean="0"/>
              <a:t>[CPK15,MMN15,Ps15] Not even in some idealized models</a:t>
            </a:r>
            <a:endParaRPr lang="en-US" sz="4000" dirty="0"/>
          </a:p>
        </p:txBody>
      </p:sp>
      <p:sp>
        <p:nvSpPr>
          <p:cNvPr id="28" name="Shape 134"/>
          <p:cNvSpPr/>
          <p:nvPr/>
        </p:nvSpPr>
        <p:spPr>
          <a:xfrm>
            <a:off x="3682767" y="1624286"/>
            <a:ext cx="4796585" cy="3754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lc="http://schemas.openxmlformats.org/drawingml/2006/lockedCanvas" val="1"/>
            </a:ext>
          </a:extLst>
        </p:spPr>
        <p:txBody>
          <a:bodyPr wrap="square" lIns="48767" tIns="48767" rIns="48767" bIns="48767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mtClean="0"/>
              <a:t>[</a:t>
            </a:r>
            <a:r>
              <a:rPr lang="en-US" dirty="0" smtClean="0"/>
              <a:t>Hada00, BGIRSVY</a:t>
            </a:r>
            <a:r>
              <a:rPr dirty="0" smtClean="0"/>
              <a:t>01]</a:t>
            </a:r>
            <a:r>
              <a:rPr lang="en-US" dirty="0"/>
              <a:t> Ideal: VBB obfuscation.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323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Main Result 1: 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 in RO Model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1" dirty="0"/>
                      <m:t>NP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1" dirty="0" err="1"/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9299" y="1690688"/>
            <a:ext cx="11434527" cy="34163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(Contd.) Proof of Theorem 1 using Lemma 1</a:t>
            </a:r>
          </a:p>
          <a:p>
            <a:pPr algn="ctr"/>
            <a:endParaRPr lang="en-US" sz="3600" dirty="0" smtClean="0"/>
          </a:p>
          <a:p>
            <a:pPr marL="742950" indent="-742950">
              <a:buFont typeface="+mj-lt"/>
              <a:buAutoNum type="arabicPeriod" startAt="3"/>
            </a:pPr>
            <a:r>
              <a:rPr lang="en-US" sz="3600" dirty="0" smtClean="0"/>
              <a:t>By definition of fully BB, security reduction + poly-query attacker, together break one-</a:t>
            </a:r>
            <a:r>
              <a:rPr lang="en-US" sz="3600" dirty="0" err="1" smtClean="0"/>
              <a:t>wayness</a:t>
            </a:r>
            <a:r>
              <a:rPr lang="en-US" sz="3600" dirty="0" smtClean="0"/>
              <a:t> of random function (which is trivially impossible).</a:t>
            </a:r>
          </a:p>
          <a:p>
            <a:pPr marL="742950" indent="-742950">
              <a:buFont typeface="+mj-lt"/>
              <a:buAutoNum type="arabicPeriod" startAt="3"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21640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99687" y="71250"/>
                <a:ext cx="7373293" cy="1325563"/>
              </a:xfrm>
            </p:spPr>
            <p:txBody>
              <a:bodyPr/>
              <a:lstStyle/>
              <a:p>
                <a:r>
                  <a:rPr lang="en-US" dirty="0" smtClean="0"/>
                  <a:t>Main Result 1: 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 in RO Model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1" dirty="0"/>
                      <m:t>NP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b="1" dirty="0" err="1"/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99687" y="71250"/>
                <a:ext cx="7373293" cy="1325563"/>
              </a:xfrm>
              <a:blipFill rotWithShape="0">
                <a:blip r:embed="rId3"/>
                <a:stretch>
                  <a:fillRect l="-3391" t="-13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9299" y="1491511"/>
            <a:ext cx="11434527" cy="507831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(Contd.) Proof of Theorem 1 using Lemma 1</a:t>
            </a:r>
            <a:endParaRPr lang="en-US" sz="3600" dirty="0"/>
          </a:p>
          <a:p>
            <a:pPr algn="ctr"/>
            <a:endParaRPr lang="en-US" sz="3600" b="1" dirty="0" smtClean="0"/>
          </a:p>
          <a:p>
            <a:pPr algn="ctr"/>
            <a:endParaRPr lang="en-US" sz="3600" b="1" dirty="0"/>
          </a:p>
          <a:p>
            <a:pPr algn="ctr"/>
            <a:endParaRPr lang="en-US" sz="3600" b="1" dirty="0" smtClean="0"/>
          </a:p>
          <a:p>
            <a:pPr algn="ctr"/>
            <a:endParaRPr lang="en-US" sz="3600" b="1" dirty="0"/>
          </a:p>
          <a:p>
            <a:pPr algn="ctr"/>
            <a:endParaRPr lang="en-US" sz="3600" b="1" dirty="0" smtClean="0"/>
          </a:p>
          <a:p>
            <a:pPr algn="ctr"/>
            <a:endParaRPr lang="en-US" sz="3600" b="1" dirty="0"/>
          </a:p>
          <a:p>
            <a:pPr algn="ctr"/>
            <a:endParaRPr lang="en-US" sz="3600" b="1" dirty="0" smtClean="0"/>
          </a:p>
          <a:p>
            <a:pPr algn="ctr"/>
            <a:endParaRPr lang="en-US" sz="36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46009" y="2817074"/>
                <a:ext cx="1240325" cy="950613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009" y="2817074"/>
                <a:ext cx="1240325" cy="9506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689098" y="2417472"/>
            <a:ext cx="71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OWF</a:t>
            </a:r>
            <a:endParaRPr lang="en-US" b="0" i="1" dirty="0" smtClean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356693" y="4901871"/>
                <a:ext cx="1240325" cy="950613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693" y="4901871"/>
                <a:ext cx="1240325" cy="9506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46009" y="4890790"/>
                <a:ext cx="1240325" cy="95061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009" y="4890790"/>
                <a:ext cx="1240325" cy="95061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74818" y="5863002"/>
                <a:ext cx="28665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</a:rPr>
                  <a:t>Security Reduction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818" y="5863002"/>
                <a:ext cx="286655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915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9" idx="3"/>
            <a:endCxn id="8" idx="1"/>
          </p:cNvCxnSpPr>
          <p:nvPr/>
        </p:nvCxnSpPr>
        <p:spPr>
          <a:xfrm>
            <a:off x="4586334" y="5366097"/>
            <a:ext cx="2770359" cy="110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0"/>
            <a:endCxn id="5" idx="2"/>
          </p:cNvCxnSpPr>
          <p:nvPr/>
        </p:nvCxnSpPr>
        <p:spPr>
          <a:xfrm flipV="1">
            <a:off x="3966172" y="3767687"/>
            <a:ext cx="0" cy="11231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82056" y="5863002"/>
                <a:ext cx="4029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(</a:t>
                </a:r>
                <a:r>
                  <a:rPr lang="en-US" dirty="0" smtClean="0">
                    <a:latin typeface="Cambria Math" panose="02040503050406030204" pitchFamily="18" charset="0"/>
                  </a:rPr>
                  <a:t>poly-query) Adversary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056" y="5863002"/>
                <a:ext cx="402992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362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743167" y="4197559"/>
            <a:ext cx="286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  <a:latin typeface="Cambria Math" panose="02040503050406030204" pitchFamily="18" charset="0"/>
              </a:rPr>
              <a:t>By definition of BB</a:t>
            </a:r>
            <a:endParaRPr lang="en-US" b="0" dirty="0" smtClean="0">
              <a:solidFill>
                <a:sysClr val="windowText" lastClr="000000"/>
              </a:solidFill>
              <a:latin typeface="Cambria Math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974818" y="4793746"/>
            <a:ext cx="6015273" cy="114470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endCxn id="3" idx="2"/>
          </p:cNvCxnSpPr>
          <p:nvPr/>
        </p:nvCxnSpPr>
        <p:spPr>
          <a:xfrm>
            <a:off x="2290527" y="5155631"/>
            <a:ext cx="684291" cy="21046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93782" y="4765931"/>
                <a:ext cx="2038351" cy="122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ysClr val="windowText" lastClr="000000"/>
                    </a:solidFill>
                    <a:latin typeface="Cambria Math" panose="02040503050406030204" pitchFamily="18" charset="0"/>
                  </a:rPr>
                  <a:t> poly-query attacker that breaks security of OWF!</a:t>
                </a:r>
                <a:endParaRPr lang="en-US" b="0" dirty="0" smtClean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82" y="4765931"/>
                <a:ext cx="2038351" cy="1223989"/>
              </a:xfrm>
              <a:prstGeom prst="rect">
                <a:avLst/>
              </a:prstGeom>
              <a:blipFill rotWithShape="0">
                <a:blip r:embed="rId11"/>
                <a:stretch>
                  <a:fillRect l="-2388" t="-2985" b="-4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endCxn id="5" idx="3"/>
          </p:cNvCxnSpPr>
          <p:nvPr/>
        </p:nvCxnSpPr>
        <p:spPr>
          <a:xfrm flipH="1" flipV="1">
            <a:off x="4586334" y="3292381"/>
            <a:ext cx="3390521" cy="16094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43044" y="2983861"/>
                <a:ext cx="3453896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𝐍𝐏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𝐜𝐨𝐍𝐏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OWF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𝐵𝐵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iO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044" y="2983861"/>
                <a:ext cx="3453896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4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0552" y="356071"/>
                <a:ext cx="9944477" cy="1325563"/>
              </a:xfrm>
            </p:spPr>
            <p:txBody>
              <a:bodyPr/>
              <a:lstStyle/>
              <a:p>
                <a:r>
                  <a:rPr lang="en-US" dirty="0" smtClean="0"/>
                  <a:t>Main Result 2: </a:t>
                </a:r>
                <a:r>
                  <a:rPr lang="en-US" dirty="0"/>
                  <a:t>iO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en-US" dirty="0" smtClean="0"/>
                  <a:t> PKE from OWF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552" y="356071"/>
                <a:ext cx="9944477" cy="1325563"/>
              </a:xfrm>
              <a:blipFill rotWithShape="0">
                <a:blip r:embed="rId3"/>
                <a:stretch>
                  <a:fillRect l="-2451" r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>
                <a:spLocks/>
              </p:cNvSpPr>
              <p:nvPr/>
            </p:nvSpPr>
            <p:spPr>
              <a:xfrm>
                <a:off x="977772" y="3660677"/>
                <a:ext cx="10290303" cy="2123658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3600" b="1" dirty="0" smtClean="0"/>
                  <a:t>Theorem 2</a:t>
                </a:r>
              </a:p>
              <a:p>
                <a:pPr algn="ctr"/>
                <a:r>
                  <a:rPr lang="en-US" sz="3200" dirty="0"/>
                  <a:t>For any primitive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dirty="0"/>
                  <a:t> that can be </a:t>
                </a:r>
                <a:r>
                  <a:rPr lang="en-US" sz="3200" dirty="0" smtClean="0"/>
                  <a:t>obtained (“Black-Box way”) </a:t>
                </a:r>
                <a:r>
                  <a:rPr lang="en-US" sz="3200" dirty="0"/>
                  <a:t>from “Ideal Model”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sz="3200" dirty="0"/>
                  <a:t>, </a:t>
                </a:r>
              </a:p>
              <a:p>
                <a:pPr algn="ctr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iO</m:t>
                    </m:r>
                  </m:oMath>
                </a14:m>
                <a:r>
                  <a:rPr lang="en-US" sz="3200" dirty="0"/>
                  <a:t> then OWF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PKE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72" y="3660677"/>
                <a:ext cx="10290303" cy="2123658"/>
              </a:xfrm>
              <a:prstGeom prst="rect">
                <a:avLst/>
              </a:prstGeom>
              <a:blipFill>
                <a:blip r:embed="rId4"/>
                <a:stretch>
                  <a:fillRect t="-4011" r="-355" b="-888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229283" y="1876518"/>
            <a:ext cx="1249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Random (Ideal) TDP</a:t>
            </a:r>
          </a:p>
          <a:p>
            <a:pPr algn="ctr"/>
            <a:r>
              <a:rPr lang="en-US" dirty="0" smtClean="0"/>
              <a:t>Model (RTP)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 rot="16200000">
            <a:off x="5101485" y="-621444"/>
            <a:ext cx="660904" cy="4852363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03230" y="1878969"/>
            <a:ext cx="1249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Generic Group Model (GGM)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33385" y="1876518"/>
                <a:ext cx="164395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-degree Graded Encoding Model (GEM)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385" y="1876518"/>
                <a:ext cx="1643957" cy="1200329"/>
              </a:xfrm>
              <a:prstGeom prst="rect">
                <a:avLst/>
              </a:prstGeom>
              <a:blipFill rotWithShape="0">
                <a:blip r:embed="rId5"/>
                <a:stretch>
                  <a:fillRect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28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Indistinguishability Obfuscation (</a:t>
            </a:r>
            <a:r>
              <a:rPr lang="en-US" dirty="0" err="1" smtClean="0"/>
              <a:t>iO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37426" y="1789883"/>
                <a:ext cx="762000" cy="6858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426" y="1789883"/>
                <a:ext cx="762000" cy="685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37426" y="4685483"/>
                <a:ext cx="762000" cy="6858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426" y="4685483"/>
                <a:ext cx="762000" cy="6858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808826" y="3009083"/>
            <a:ext cx="1219200" cy="1143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Obfuscator</a:t>
            </a:r>
          </a:p>
        </p:txBody>
      </p:sp>
      <p:cxnSp>
        <p:nvCxnSpPr>
          <p:cNvPr id="7" name="Straight Arrow Connector 6"/>
          <p:cNvCxnSpPr>
            <a:stCxn id="4" idx="2"/>
            <a:endCxn id="6" idx="0"/>
          </p:cNvCxnSpPr>
          <p:nvPr/>
        </p:nvCxnSpPr>
        <p:spPr>
          <a:xfrm>
            <a:off x="4418426" y="2475683"/>
            <a:ext cx="0" cy="5334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2"/>
            <a:endCxn id="5" idx="0"/>
          </p:cNvCxnSpPr>
          <p:nvPr/>
        </p:nvCxnSpPr>
        <p:spPr>
          <a:xfrm>
            <a:off x="4418426" y="4152083"/>
            <a:ext cx="0" cy="5334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58026" y="4469582"/>
            <a:ext cx="3429000" cy="11049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01026" y="4837366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≈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026" y="4837366"/>
                <a:ext cx="12192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196426" y="1789883"/>
                <a:ext cx="762000" cy="6858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426" y="1789883"/>
                <a:ext cx="762000" cy="6858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196426" y="4685483"/>
                <a:ext cx="762000" cy="6858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426" y="4685483"/>
                <a:ext cx="762000" cy="6858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967826" y="3009083"/>
            <a:ext cx="1219200" cy="1143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Obfuscator</a:t>
            </a:r>
          </a:p>
        </p:txBody>
      </p:sp>
      <p:cxnSp>
        <p:nvCxnSpPr>
          <p:cNvPr id="18" name="Straight Arrow Connector 17"/>
          <p:cNvCxnSpPr>
            <a:stCxn id="15" idx="2"/>
            <a:endCxn id="17" idx="0"/>
          </p:cNvCxnSpPr>
          <p:nvPr/>
        </p:nvCxnSpPr>
        <p:spPr>
          <a:xfrm>
            <a:off x="6577426" y="2475683"/>
            <a:ext cx="0" cy="5334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16" idx="0"/>
          </p:cNvCxnSpPr>
          <p:nvPr/>
        </p:nvCxnSpPr>
        <p:spPr>
          <a:xfrm>
            <a:off x="6577426" y="4152083"/>
            <a:ext cx="0" cy="5334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01026" y="1948117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026" y="1948117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564226" y="4685483"/>
                <a:ext cx="762000" cy="6858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226" y="4685483"/>
                <a:ext cx="762000" cy="6858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96026" y="4837366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26" y="4837366"/>
                <a:ext cx="121920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29826" y="4837366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826" y="4837366"/>
                <a:ext cx="121920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562200" y="4685483"/>
                <a:ext cx="762000" cy="6858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200" y="4685483"/>
                <a:ext cx="762000" cy="6858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Isosceles Triangle 8"/>
          <p:cNvSpPr/>
          <p:nvPr/>
        </p:nvSpPr>
        <p:spPr>
          <a:xfrm>
            <a:off x="5124513" y="5688782"/>
            <a:ext cx="941560" cy="85347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26" name="Straight Arrow Connector 25"/>
          <p:cNvCxnSpPr>
            <a:endCxn id="24" idx="2"/>
          </p:cNvCxnSpPr>
          <p:nvPr/>
        </p:nvCxnSpPr>
        <p:spPr>
          <a:xfrm flipH="1" flipV="1">
            <a:off x="7339426" y="5206698"/>
            <a:ext cx="356019" cy="777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58426" y="6014121"/>
                <a:ext cx="2421809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426" y="6014121"/>
                <a:ext cx="2421809" cy="49128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62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22" grpId="0" animBg="1"/>
      <p:bldP spid="23" grpId="0"/>
      <p:bldP spid="24" grpId="0"/>
      <p:bldP spid="25" grpId="0" animBg="1"/>
      <p:bldP spid="9" grpId="0" animBg="1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8441602" cy="1325563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Approx</a:t>
                </a:r>
                <a:r>
                  <a:rPr lang="en-US" dirty="0" smtClean="0"/>
                  <a:t>. Indistinguishability Obfuscation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8441602" cy="1325563"/>
              </a:xfrm>
              <a:blipFill rotWithShape="0">
                <a:blip r:embed="rId3"/>
                <a:stretch>
                  <a:fillRect l="-2962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09442" y="1762724"/>
                <a:ext cx="762000" cy="6858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442" y="1762724"/>
                <a:ext cx="762000" cy="6858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09442" y="4658324"/>
                <a:ext cx="762000" cy="6858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442" y="4658324"/>
                <a:ext cx="762000" cy="6858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980842" y="2981924"/>
            <a:ext cx="1219200" cy="1143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Obfuscator</a:t>
            </a:r>
          </a:p>
        </p:txBody>
      </p:sp>
      <p:cxnSp>
        <p:nvCxnSpPr>
          <p:cNvPr id="7" name="Straight Arrow Connector 6"/>
          <p:cNvCxnSpPr>
            <a:stCxn id="4" idx="2"/>
            <a:endCxn id="6" idx="0"/>
          </p:cNvCxnSpPr>
          <p:nvPr/>
        </p:nvCxnSpPr>
        <p:spPr>
          <a:xfrm>
            <a:off x="4590442" y="2448524"/>
            <a:ext cx="0" cy="5334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2"/>
            <a:endCxn id="5" idx="0"/>
          </p:cNvCxnSpPr>
          <p:nvPr/>
        </p:nvCxnSpPr>
        <p:spPr>
          <a:xfrm>
            <a:off x="4590442" y="4124924"/>
            <a:ext cx="0" cy="5334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30042" y="4442423"/>
            <a:ext cx="3429000" cy="11049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73042" y="4810207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≈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042" y="4810207"/>
                <a:ext cx="121920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368442" y="1762724"/>
                <a:ext cx="762000" cy="6858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442" y="1762724"/>
                <a:ext cx="762000" cy="6858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368442" y="4658324"/>
                <a:ext cx="762000" cy="6858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442" y="4658324"/>
                <a:ext cx="762000" cy="6858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139842" y="2981924"/>
            <a:ext cx="1219200" cy="1143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Obfuscator</a:t>
            </a:r>
          </a:p>
        </p:txBody>
      </p:sp>
      <p:cxnSp>
        <p:nvCxnSpPr>
          <p:cNvPr id="18" name="Straight Arrow Connector 17"/>
          <p:cNvCxnSpPr>
            <a:stCxn id="15" idx="2"/>
            <a:endCxn id="17" idx="0"/>
          </p:cNvCxnSpPr>
          <p:nvPr/>
        </p:nvCxnSpPr>
        <p:spPr>
          <a:xfrm>
            <a:off x="6749442" y="2448524"/>
            <a:ext cx="0" cy="5334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16" idx="0"/>
          </p:cNvCxnSpPr>
          <p:nvPr/>
        </p:nvCxnSpPr>
        <p:spPr>
          <a:xfrm>
            <a:off x="6749442" y="4124924"/>
            <a:ext cx="0" cy="5334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73042" y="1920958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042" y="1920958"/>
                <a:ext cx="1219200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Isosceles Triangle 21"/>
          <p:cNvSpPr/>
          <p:nvPr/>
        </p:nvSpPr>
        <p:spPr>
          <a:xfrm>
            <a:off x="5296529" y="5661623"/>
            <a:ext cx="941560" cy="85347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736242" y="4658324"/>
                <a:ext cx="762000" cy="6858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242" y="4658324"/>
                <a:ext cx="762000" cy="6858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123613" y="4810207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613" y="4810207"/>
                <a:ext cx="121920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941891" y="4810207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891" y="4810207"/>
                <a:ext cx="1219200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734216" y="4658324"/>
                <a:ext cx="762000" cy="6858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16" y="4658324"/>
                <a:ext cx="762000" cy="6858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7511442" y="5179539"/>
            <a:ext cx="356019" cy="777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51432" y="5995521"/>
                <a:ext cx="4295031" cy="516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432" y="5995521"/>
                <a:ext cx="4295031" cy="51648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22" grpId="0" animBg="1"/>
      <p:bldP spid="23" grpId="0" animBg="1"/>
      <p:bldP spid="24" grpId="0"/>
      <p:bldP spid="25" grpId="0"/>
      <p:bldP spid="26" grpId="0" animBg="1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6766" y="365125"/>
                <a:ext cx="10925433" cy="1325563"/>
              </a:xfrm>
            </p:spPr>
            <p:txBody>
              <a:bodyPr/>
              <a:lstStyle/>
              <a:p>
                <a:r>
                  <a:rPr lang="en-US" dirty="0" smtClean="0"/>
                  <a:t>Main Result 2: 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PKE from OWF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6766" y="365125"/>
                <a:ext cx="10925433" cy="1325563"/>
              </a:xfrm>
              <a:blipFill rotWithShape="0">
                <a:blip r:embed="rId3"/>
                <a:stretch>
                  <a:fillRect l="-2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20779" y="2485002"/>
                <a:ext cx="950613" cy="78799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79" y="2485002"/>
                <a:ext cx="950613" cy="787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28793" y="2485003"/>
                <a:ext cx="950613" cy="78799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793" y="2485003"/>
                <a:ext cx="950613" cy="787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1971392" y="2879002"/>
            <a:ext cx="205740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028793" y="4461317"/>
            <a:ext cx="950613" cy="787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OWF</a:t>
            </a:r>
            <a:endParaRPr lang="en-US" dirty="0"/>
          </a:p>
        </p:txBody>
      </p:sp>
      <p:sp>
        <p:nvSpPr>
          <p:cNvPr id="18" name="Right Brace 17"/>
          <p:cNvSpPr/>
          <p:nvPr/>
        </p:nvSpPr>
        <p:spPr>
          <a:xfrm>
            <a:off x="4979406" y="2745858"/>
            <a:ext cx="651849" cy="226070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513560" y="3874884"/>
            <a:ext cx="153909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052650" y="3480884"/>
            <a:ext cx="950613" cy="787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Approx.</a:t>
            </a:r>
          </a:p>
          <a:p>
            <a:pPr algn="ctr"/>
            <a:r>
              <a:rPr lang="en-US" dirty="0" smtClean="0"/>
              <a:t>PKE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899965" y="3480884"/>
            <a:ext cx="950613" cy="787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PKE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1" idx="3"/>
            <a:endCxn id="22" idx="1"/>
          </p:cNvCxnSpPr>
          <p:nvPr/>
        </p:nvCxnSpPr>
        <p:spPr>
          <a:xfrm>
            <a:off x="8003263" y="3874884"/>
            <a:ext cx="18967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120957" y="3480884"/>
            <a:ext cx="168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[DNR04, Hol06]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065323" y="2149147"/>
            <a:ext cx="186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[MMN15, Ps15]</a:t>
            </a:r>
          </a:p>
          <a:p>
            <a:pPr algn="ctr"/>
            <a:r>
              <a:rPr lang="en-US" dirty="0" smtClean="0"/>
              <a:t>(Previous talk)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300915" y="1895924"/>
            <a:ext cx="289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Approximately correct and approximately secure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1" idx="2"/>
            <a:endCxn id="21" idx="0"/>
          </p:cNvCxnSpPr>
          <p:nvPr/>
        </p:nvCxnSpPr>
        <p:spPr>
          <a:xfrm flipH="1">
            <a:off x="7527957" y="2542255"/>
            <a:ext cx="221513" cy="938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72818" y="3509904"/>
            <a:ext cx="148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[SW14, BV15]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9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 animBg="1"/>
      <p:bldP spid="21" grpId="0" animBg="1"/>
      <p:bldP spid="22" grpId="0" animBg="1"/>
      <p:bldP spid="25" grpId="0"/>
      <p:bldP spid="26" grpId="0"/>
      <p:bldP spid="31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925433" cy="1325563"/>
              </a:xfrm>
            </p:spPr>
            <p:txBody>
              <a:bodyPr/>
              <a:lstStyle/>
              <a:p>
                <a:r>
                  <a:rPr lang="en-US" dirty="0"/>
                  <a:t>OWF + </a:t>
                </a:r>
                <a:r>
                  <a:rPr lang="en-US" dirty="0" smtClean="0"/>
                  <a:t>iO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PKE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925433" cy="1325563"/>
              </a:xfrm>
              <a:blipFill rotWithShape="0">
                <a:blip r:embed="rId3"/>
                <a:stretch>
                  <a:fillRect l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1815"/>
          </a:xfrm>
        </p:spPr>
        <p:txBody>
          <a:bodyPr/>
          <a:lstStyle/>
          <a:p>
            <a:r>
              <a:rPr lang="en-US" dirty="0" smtClean="0"/>
              <a:t>[SW14] PKE construction: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00791" y="3387145"/>
                <a:ext cx="4858990" cy="404983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𝑃𝑅𝐺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𝑃𝑅𝐹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𝑃𝑅𝐺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791" y="3387145"/>
                <a:ext cx="4858990" cy="404983"/>
              </a:xfrm>
              <a:prstGeom prst="rect">
                <a:avLst/>
              </a:prstGeom>
              <a:blipFill rotWithShape="0">
                <a:blip r:embed="rId4"/>
                <a:stretch>
                  <a:fillRect b="-1471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063295" y="3018137"/>
            <a:ext cx="1219200" cy="1143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Obfuscator</a:t>
            </a:r>
          </a:p>
        </p:txBody>
      </p:sp>
      <p:cxnSp>
        <p:nvCxnSpPr>
          <p:cNvPr id="7" name="Straight Arrow Connector 6"/>
          <p:cNvCxnSpPr>
            <a:stCxn id="6" idx="3"/>
            <a:endCxn id="11" idx="1"/>
          </p:cNvCxnSpPr>
          <p:nvPr/>
        </p:nvCxnSpPr>
        <p:spPr>
          <a:xfrm>
            <a:off x="8282495" y="3589637"/>
            <a:ext cx="785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067775" y="3404971"/>
                <a:ext cx="999677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𝐸𝑛𝑐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775" y="3404971"/>
                <a:ext cx="99967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67776" y="2988939"/>
                <a:ext cx="86783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776" y="2988939"/>
                <a:ext cx="86783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endCxn id="6" idx="1"/>
          </p:cNvCxnSpPr>
          <p:nvPr/>
        </p:nvCxnSpPr>
        <p:spPr>
          <a:xfrm>
            <a:off x="5959781" y="3589636"/>
            <a:ext cx="110351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00791" y="2833471"/>
                <a:ext cx="86783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791" y="2833471"/>
                <a:ext cx="86783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2808" y="4653191"/>
                <a:ext cx="17601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𝑬𝒏𝒄𝒓𝒚𝒑𝒕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08" y="4653191"/>
                <a:ext cx="1760104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692" r="-15225" b="-131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28568" y="4653191"/>
                <a:ext cx="1077997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𝐸𝑛𝑐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568" y="4653191"/>
                <a:ext cx="1077997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>
            <a:endCxn id="21" idx="1"/>
          </p:cNvCxnSpPr>
          <p:nvPr/>
        </p:nvCxnSpPr>
        <p:spPr>
          <a:xfrm>
            <a:off x="3361996" y="4653191"/>
            <a:ext cx="566572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434424" y="4930190"/>
            <a:ext cx="494145" cy="27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21108" y="4237693"/>
                <a:ext cx="86783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108" y="4237693"/>
                <a:ext cx="867838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31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06482" y="5986222"/>
                <a:ext cx="17601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𝑫𝒆𝒄𝒓𝒚𝒑𝒕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82" y="5986222"/>
                <a:ext cx="1760104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692" b="-11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770413" y="5986222"/>
                <a:ext cx="2105286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𝑃𝑅𝐹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413" y="5986222"/>
                <a:ext cx="2105286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317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endCxn id="31" idx="1"/>
          </p:cNvCxnSpPr>
          <p:nvPr/>
        </p:nvCxnSpPr>
        <p:spPr>
          <a:xfrm>
            <a:off x="3203840" y="5986222"/>
            <a:ext cx="566573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276268" y="6263221"/>
            <a:ext cx="494145" cy="27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769984" y="4395746"/>
                <a:ext cx="86783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984" y="4395746"/>
                <a:ext cx="86783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69984" y="5065264"/>
                <a:ext cx="86783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984" y="5065264"/>
                <a:ext cx="86783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>
            <a:stCxn id="21" idx="3"/>
            <a:endCxn id="39" idx="1"/>
          </p:cNvCxnSpPr>
          <p:nvPr/>
        </p:nvCxnSpPr>
        <p:spPr>
          <a:xfrm>
            <a:off x="5006565" y="4837857"/>
            <a:ext cx="356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62981" y="4653191"/>
                <a:ext cx="131258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981" y="4653191"/>
                <a:ext cx="1312584" cy="369332"/>
              </a:xfrm>
              <a:prstGeom prst="rect">
                <a:avLst/>
              </a:prstGeom>
              <a:blipFill rotWithShape="0">
                <a:blip r:embed="rId15"/>
                <a:stretch>
                  <a:fillRect r="-465" b="-131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636915" y="5737564"/>
                <a:ext cx="86783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915" y="5737564"/>
                <a:ext cx="867838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636915" y="6318102"/>
                <a:ext cx="86783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915" y="6318102"/>
                <a:ext cx="867838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endCxn id="52" idx="1"/>
          </p:cNvCxnSpPr>
          <p:nvPr/>
        </p:nvCxnSpPr>
        <p:spPr>
          <a:xfrm>
            <a:off x="5875698" y="6170888"/>
            <a:ext cx="5665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442272" y="5986222"/>
                <a:ext cx="37498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272" y="5986222"/>
                <a:ext cx="374987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6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9" grpId="0"/>
      <p:bldP spid="30" grpId="0"/>
      <p:bldP spid="31" grpId="0" animBg="1"/>
      <p:bldP spid="35" grpId="0"/>
      <p:bldP spid="36" grpId="0"/>
      <p:bldP spid="39" grpId="0"/>
      <p:bldP spid="48" grpId="0"/>
      <p:bldP spid="49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925433" cy="1325563"/>
              </a:xfrm>
            </p:spPr>
            <p:txBody>
              <a:bodyPr/>
              <a:lstStyle/>
              <a:p>
                <a:r>
                  <a:rPr lang="en-US" dirty="0"/>
                  <a:t>OWF +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-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PKE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925433" cy="1325563"/>
              </a:xfrm>
              <a:blipFill rotWithShape="0">
                <a:blip r:embed="rId3"/>
                <a:stretch>
                  <a:fillRect l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1815"/>
          </a:xfrm>
        </p:spPr>
        <p:txBody>
          <a:bodyPr/>
          <a:lstStyle/>
          <a:p>
            <a:r>
              <a:rPr lang="en-US" dirty="0" smtClean="0"/>
              <a:t>Follows from [SW14] construction: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00791" y="3387145"/>
                <a:ext cx="4858990" cy="404983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𝑃𝑅𝐺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𝑃𝑅𝐹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𝑃𝑅𝐺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791" y="3387145"/>
                <a:ext cx="4858990" cy="404983"/>
              </a:xfrm>
              <a:prstGeom prst="rect">
                <a:avLst/>
              </a:prstGeom>
              <a:blipFill rotWithShape="0">
                <a:blip r:embed="rId4"/>
                <a:stretch>
                  <a:fillRect b="-1471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063295" y="3018137"/>
                <a:ext cx="1219200" cy="11430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-</a:t>
                </a:r>
                <a:r>
                  <a:rPr lang="en-US" dirty="0" err="1">
                    <a:solidFill>
                      <a:schemeClr val="tx1"/>
                    </a:solidFill>
                  </a:rPr>
                  <a:t>iO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295" y="3018137"/>
                <a:ext cx="1219200" cy="1143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6" idx="3"/>
            <a:endCxn id="11" idx="1"/>
          </p:cNvCxnSpPr>
          <p:nvPr/>
        </p:nvCxnSpPr>
        <p:spPr>
          <a:xfrm>
            <a:off x="8282495" y="3589637"/>
            <a:ext cx="785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067775" y="3404971"/>
                <a:ext cx="1044945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𝐸𝑛𝑐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775" y="3404971"/>
                <a:ext cx="104494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67776" y="2988939"/>
                <a:ext cx="86783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776" y="2988939"/>
                <a:ext cx="867838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endCxn id="6" idx="1"/>
          </p:cNvCxnSpPr>
          <p:nvPr/>
        </p:nvCxnSpPr>
        <p:spPr>
          <a:xfrm>
            <a:off x="5959781" y="3589636"/>
            <a:ext cx="110351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00791" y="2833471"/>
                <a:ext cx="86783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791" y="2833471"/>
                <a:ext cx="86783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76811" y="4653191"/>
                <a:ext cx="17601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𝑬𝒏𝒄𝒓𝒚𝒑𝒕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11" y="4653191"/>
                <a:ext cx="176010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038" r="-15225" b="-131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28568" y="4653191"/>
                <a:ext cx="1023677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𝐸𝑛𝑐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568" y="4653191"/>
                <a:ext cx="1023677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>
            <a:endCxn id="21" idx="1"/>
          </p:cNvCxnSpPr>
          <p:nvPr/>
        </p:nvCxnSpPr>
        <p:spPr>
          <a:xfrm>
            <a:off x="3361996" y="4653191"/>
            <a:ext cx="566572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434424" y="4930190"/>
            <a:ext cx="494145" cy="27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21108" y="4237693"/>
                <a:ext cx="86783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108" y="4237693"/>
                <a:ext cx="867838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1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76811" y="5986222"/>
                <a:ext cx="17601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𝑫𝒆𝒄𝒓𝒚𝒑𝒕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𝒔𝒌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11" y="5986222"/>
                <a:ext cx="1760104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038" b="-11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770413" y="5986222"/>
                <a:ext cx="2105286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𝑃𝑅𝐹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413" y="5986222"/>
                <a:ext cx="2105286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317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endCxn id="31" idx="1"/>
          </p:cNvCxnSpPr>
          <p:nvPr/>
        </p:nvCxnSpPr>
        <p:spPr>
          <a:xfrm>
            <a:off x="3203840" y="5986222"/>
            <a:ext cx="566573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276268" y="6263221"/>
            <a:ext cx="494145" cy="27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769984" y="4395746"/>
                <a:ext cx="86783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984" y="4395746"/>
                <a:ext cx="86783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769984" y="5065264"/>
                <a:ext cx="86783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984" y="5065264"/>
                <a:ext cx="867838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>
            <a:stCxn id="21" idx="3"/>
            <a:endCxn id="39" idx="1"/>
          </p:cNvCxnSpPr>
          <p:nvPr/>
        </p:nvCxnSpPr>
        <p:spPr>
          <a:xfrm>
            <a:off x="4952245" y="4837857"/>
            <a:ext cx="410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62981" y="4653191"/>
                <a:ext cx="131258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981" y="4653191"/>
                <a:ext cx="1312584" cy="369332"/>
              </a:xfrm>
              <a:prstGeom prst="rect">
                <a:avLst/>
              </a:prstGeom>
              <a:blipFill rotWithShape="0">
                <a:blip r:embed="rId16"/>
                <a:stretch>
                  <a:fillRect r="-465" b="-131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636915" y="5737564"/>
                <a:ext cx="86783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915" y="5737564"/>
                <a:ext cx="867838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636915" y="6318102"/>
                <a:ext cx="86783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915" y="6318102"/>
                <a:ext cx="867838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endCxn id="52" idx="1"/>
          </p:cNvCxnSpPr>
          <p:nvPr/>
        </p:nvCxnSpPr>
        <p:spPr>
          <a:xfrm>
            <a:off x="5875698" y="6170888"/>
            <a:ext cx="5665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442272" y="5986222"/>
                <a:ext cx="37498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272" y="5986222"/>
                <a:ext cx="374987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71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9" grpId="0"/>
      <p:bldP spid="30" grpId="0"/>
      <p:bldP spid="31" grpId="0" animBg="1"/>
      <p:bldP spid="35" grpId="0"/>
      <p:bldP spid="36" grpId="0"/>
      <p:bldP spid="39" grpId="0"/>
      <p:bldP spid="48" grpId="0"/>
      <p:bldP spid="49" grpId="0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925433" cy="1325563"/>
              </a:xfrm>
            </p:spPr>
            <p:txBody>
              <a:bodyPr/>
              <a:lstStyle/>
              <a:p>
                <a:r>
                  <a:rPr lang="en-US" dirty="0"/>
                  <a:t>OWF +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err="1"/>
                  <a:t>iO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approx. PKE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925433" cy="1325563"/>
              </a:xfrm>
              <a:blipFill rotWithShape="0">
                <a:blip r:embed="rId3"/>
                <a:stretch>
                  <a:fillRect l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5665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Approx. correctness: By approx. correctness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𝑖𝑂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𝐷𝑒𝑐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𝑟𝑦𝑝𝑡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𝐸𝑛𝑐𝑟𝑦𝑝𝑡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𝑝𝑘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𝐸𝑛𝑐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≥1−</m:t>
                          </m:r>
                        </m:e>
                      </m:func>
                      <m:r>
                        <a:rPr lang="en-US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 smtClean="0">
                  <a:solidFill>
                    <a:srgbClr val="00B0F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Approx. security:</a:t>
                </a:r>
                <a:r>
                  <a:rPr lang="en-US" dirty="0"/>
                  <a:t> By approx. correctness of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𝑖𝑂</m:t>
                    </m:r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𝐸𝑛𝑐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𝐸𝑛𝑐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𝐸𝑛𝑐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𝐸𝑛𝑐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Thus, if original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𝑖𝑂</m:t>
                    </m:r>
                  </m:oMath>
                </a14:m>
                <a:r>
                  <a:rPr lang="en-US" dirty="0" smtClean="0"/>
                  <a:t> provides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𝑛𝑒𝑔𝑙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security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𝑖𝑂</m:t>
                    </m:r>
                  </m:oMath>
                </a14:m>
                <a:r>
                  <a:rPr lang="en-US" dirty="0" smtClean="0"/>
                  <a:t> provides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𝑛𝑒𝑔𝑙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 security</a:t>
                </a:r>
                <a:endParaRPr lang="en-US" dirty="0"/>
              </a:p>
            </p:txBody>
          </p:sp>
        </mc:Choice>
        <mc:Fallback xmlns="">
          <p:sp>
            <p:nvSpPr>
              <p:cNvPr id="1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56656"/>
              </a:xfrm>
              <a:blipFill rotWithShape="0">
                <a:blip r:embed="rId4"/>
                <a:stretch>
                  <a:fillRect l="-754" t="-2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9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Relating Result 2 to [BV15]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20779" y="2485002"/>
                <a:ext cx="950613" cy="78799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79" y="2485002"/>
                <a:ext cx="950613" cy="787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28793" y="2485002"/>
                <a:ext cx="950613" cy="78799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793" y="2485002"/>
                <a:ext cx="950613" cy="787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>
          <a:xfrm>
            <a:off x="1971392" y="2879002"/>
            <a:ext cx="20574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65323" y="2149147"/>
            <a:ext cx="186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[MMN15, Ps15]</a:t>
            </a:r>
          </a:p>
          <a:p>
            <a:pPr algn="ctr"/>
            <a:r>
              <a:rPr lang="en-US" dirty="0" smtClean="0"/>
              <a:t>(Previous talk)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036807" y="3480884"/>
                <a:ext cx="950613" cy="78799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807" y="3480884"/>
                <a:ext cx="950613" cy="787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467477" y="4612567"/>
            <a:ext cx="1511929" cy="787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DDH/sub-</a:t>
            </a:r>
            <a:r>
              <a:rPr lang="en-US" dirty="0" err="1" smtClean="0"/>
              <a:t>exp</a:t>
            </a:r>
            <a:r>
              <a:rPr lang="en-US" dirty="0" smtClean="0"/>
              <a:t> PPRF</a:t>
            </a:r>
            <a:endParaRPr lang="en-US" dirty="0"/>
          </a:p>
        </p:txBody>
      </p:sp>
      <p:sp>
        <p:nvSpPr>
          <p:cNvPr id="25" name="Right Brace 24"/>
          <p:cNvSpPr/>
          <p:nvPr/>
        </p:nvSpPr>
        <p:spPr>
          <a:xfrm>
            <a:off x="4979406" y="2745858"/>
            <a:ext cx="651849" cy="2260708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513560" y="3874884"/>
            <a:ext cx="15390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92673" y="3480884"/>
            <a:ext cx="88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smtClean="0"/>
              <a:t>BV15]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45" idx="1"/>
            <a:endCxn id="31" idx="1"/>
          </p:cNvCxnSpPr>
          <p:nvPr/>
        </p:nvCxnSpPr>
        <p:spPr>
          <a:xfrm flipV="1">
            <a:off x="8648323" y="1534559"/>
            <a:ext cx="2120775" cy="3473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769098" y="1140559"/>
                <a:ext cx="950613" cy="78799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𝑃𝐾𝐸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098" y="1140559"/>
                <a:ext cx="950613" cy="787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0769098" y="5635183"/>
                <a:ext cx="950613" cy="78799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098" y="5635183"/>
                <a:ext cx="950613" cy="7879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755516" y="2607551"/>
                <a:ext cx="950613" cy="78799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516" y="2607551"/>
                <a:ext cx="950613" cy="7879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0755516" y="4122883"/>
                <a:ext cx="950613" cy="78799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𝐾𝐸𝑀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516" y="4122883"/>
                <a:ext cx="950613" cy="7879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45" idx="1"/>
            <a:endCxn id="33" idx="1"/>
          </p:cNvCxnSpPr>
          <p:nvPr/>
        </p:nvCxnSpPr>
        <p:spPr>
          <a:xfrm flipV="1">
            <a:off x="8648323" y="3001551"/>
            <a:ext cx="2107193" cy="2006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5" idx="1"/>
            <a:endCxn id="34" idx="1"/>
          </p:cNvCxnSpPr>
          <p:nvPr/>
        </p:nvCxnSpPr>
        <p:spPr>
          <a:xfrm flipV="1">
            <a:off x="8648323" y="4516883"/>
            <a:ext cx="2107193" cy="490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5" idx="1"/>
            <a:endCxn id="32" idx="0"/>
          </p:cNvCxnSpPr>
          <p:nvPr/>
        </p:nvCxnSpPr>
        <p:spPr>
          <a:xfrm>
            <a:off x="8648323" y="5007721"/>
            <a:ext cx="2596082" cy="627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ight Brace 44"/>
          <p:cNvSpPr/>
          <p:nvPr/>
        </p:nvSpPr>
        <p:spPr>
          <a:xfrm>
            <a:off x="7996474" y="3850216"/>
            <a:ext cx="651849" cy="2260708"/>
          </a:xfrm>
          <a:prstGeom prst="rightBrace">
            <a:avLst>
              <a:gd name="adj1" fmla="val 8333"/>
              <a:gd name="adj2" fmla="val 51201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036807" y="5633219"/>
            <a:ext cx="950613" cy="787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OWF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5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  <p:bldP spid="20" grpId="0" animBg="1"/>
      <p:bldP spid="24" grpId="0" animBg="1"/>
      <p:bldP spid="25" grpId="0" animBg="1"/>
      <p:bldP spid="27" grpId="0"/>
      <p:bldP spid="31" grpId="0" animBg="1"/>
      <p:bldP spid="32" grpId="0" animBg="1"/>
      <p:bldP spid="33" grpId="0" animBg="1"/>
      <p:bldP spid="34" grpId="0" animBg="1"/>
      <p:bldP spid="45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659857" y="3444607"/>
            <a:ext cx="1470971" cy="13837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606" y="452211"/>
            <a:ext cx="10515600" cy="1325563"/>
          </a:xfrm>
        </p:spPr>
        <p:txBody>
          <a:bodyPr/>
          <a:lstStyle/>
          <a:p>
            <a:r>
              <a:rPr lang="en-US" dirty="0" smtClean="0"/>
              <a:t>Next best thing?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61971" y="3421265"/>
            <a:ext cx="2170214" cy="15490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Indistinguishability Obfuscation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55138" y="3738609"/>
            <a:ext cx="778597" cy="914399"/>
            <a:chOff x="1964603" y="3241140"/>
            <a:chExt cx="778597" cy="914399"/>
          </a:xfrm>
        </p:grpSpPr>
        <p:sp>
          <p:nvSpPr>
            <p:cNvPr id="4" name="Flowchart: Card 3"/>
            <p:cNvSpPr/>
            <p:nvPr/>
          </p:nvSpPr>
          <p:spPr>
            <a:xfrm>
              <a:off x="1964603" y="3241140"/>
              <a:ext cx="778597" cy="914399"/>
            </a:xfrm>
            <a:prstGeom prst="flowChartPunchedCar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2091350" y="3494638"/>
              <a:ext cx="525101" cy="90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091349" y="3629967"/>
              <a:ext cx="525101" cy="90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091349" y="3765296"/>
              <a:ext cx="525101" cy="90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091349" y="3900625"/>
              <a:ext cx="525101" cy="90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45185" y="4779284"/>
                <a:ext cx="5984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185" y="4779284"/>
                <a:ext cx="598497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3014804" y="4262765"/>
            <a:ext cx="1466662" cy="905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012690" y="4262765"/>
            <a:ext cx="1466662" cy="905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9003324" y="3679525"/>
            <a:ext cx="778597" cy="914399"/>
            <a:chOff x="1964603" y="3241140"/>
            <a:chExt cx="778597" cy="914399"/>
          </a:xfrm>
        </p:grpSpPr>
        <p:sp>
          <p:nvSpPr>
            <p:cNvPr id="20" name="Flowchart: Card 19"/>
            <p:cNvSpPr/>
            <p:nvPr/>
          </p:nvSpPr>
          <p:spPr>
            <a:xfrm>
              <a:off x="1964603" y="3241140"/>
              <a:ext cx="778597" cy="914399"/>
            </a:xfrm>
            <a:prstGeom prst="flowChartPunchedCar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2091350" y="3494638"/>
              <a:ext cx="525101" cy="90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091349" y="3629967"/>
              <a:ext cx="525101" cy="90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091349" y="3765296"/>
              <a:ext cx="525101" cy="90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091349" y="3900625"/>
              <a:ext cx="525101" cy="905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130070" y="4923461"/>
                <a:ext cx="5984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0070" y="4923461"/>
                <a:ext cx="598497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915885" y="5710451"/>
            <a:ext cx="8856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[GGHRSW13] </a:t>
            </a:r>
            <a:r>
              <a:rPr lang="en-US" sz="4000" smtClean="0"/>
              <a:t>Candidate iO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885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365125"/>
                <a:ext cx="10925433" cy="1325563"/>
              </a:xfrm>
            </p:spPr>
            <p:txBody>
              <a:bodyPr/>
              <a:lstStyle/>
              <a:p>
                <a:r>
                  <a:rPr lang="en-US" dirty="0" smtClean="0"/>
                  <a:t>Main Result 2: </a:t>
                </a:r>
                <a:r>
                  <a:rPr lang="en-US" dirty="0" err="1" smtClean="0"/>
                  <a:t>iO</a:t>
                </a:r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PKE from OWF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365125"/>
                <a:ext cx="10925433" cy="1325563"/>
              </a:xfrm>
              <a:blipFill rotWithShape="0">
                <a:blip r:embed="rId3"/>
                <a:stretch>
                  <a:fillRect l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20779" y="2485002"/>
                <a:ext cx="950613" cy="78799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𝒫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79" y="2485002"/>
                <a:ext cx="950613" cy="787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28793" y="2485003"/>
                <a:ext cx="950613" cy="787999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793" y="2485003"/>
                <a:ext cx="950613" cy="7879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1971392" y="2879002"/>
            <a:ext cx="205740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028793" y="4461317"/>
            <a:ext cx="950613" cy="787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OWF</a:t>
            </a:r>
            <a:endParaRPr lang="en-US" dirty="0"/>
          </a:p>
        </p:txBody>
      </p:sp>
      <p:sp>
        <p:nvSpPr>
          <p:cNvPr id="18" name="Right Brace 17"/>
          <p:cNvSpPr/>
          <p:nvPr/>
        </p:nvSpPr>
        <p:spPr>
          <a:xfrm>
            <a:off x="4979406" y="2745858"/>
            <a:ext cx="651849" cy="226070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513560" y="3874884"/>
            <a:ext cx="153909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052650" y="3480884"/>
            <a:ext cx="950613" cy="787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Approx.</a:t>
            </a:r>
          </a:p>
          <a:p>
            <a:pPr algn="ctr"/>
            <a:r>
              <a:rPr lang="en-US" dirty="0" smtClean="0"/>
              <a:t>PKE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159254" y="2474528"/>
            <a:ext cx="186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[MMN15, Ps15]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300915" y="1895924"/>
            <a:ext cx="289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Approximately correct and approximately secure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1" idx="2"/>
            <a:endCxn id="21" idx="0"/>
          </p:cNvCxnSpPr>
          <p:nvPr/>
        </p:nvCxnSpPr>
        <p:spPr>
          <a:xfrm flipH="1">
            <a:off x="7527957" y="2542255"/>
            <a:ext cx="221513" cy="938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899965" y="3480884"/>
            <a:ext cx="950613" cy="7879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PKE</a:t>
            </a:r>
            <a:endParaRPr lang="en-US" dirty="0"/>
          </a:p>
        </p:txBody>
      </p:sp>
      <p:cxnSp>
        <p:nvCxnSpPr>
          <p:cNvPr id="20" name="Straight Arrow Connector 19"/>
          <p:cNvCxnSpPr>
            <a:endCxn id="17" idx="1"/>
          </p:cNvCxnSpPr>
          <p:nvPr/>
        </p:nvCxnSpPr>
        <p:spPr>
          <a:xfrm>
            <a:off x="8003263" y="3874884"/>
            <a:ext cx="18967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20957" y="3480884"/>
            <a:ext cx="168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[DNR04, Hol06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72818" y="3509904"/>
            <a:ext cx="148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[SW14, BV15]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2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808208"/>
                <a:ext cx="11658600" cy="4351338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Constructing iO from OWFs and CRHs is not possible unless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b="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Constructing iO from almost all “classical primitives” in Crypto is </a:t>
                </a:r>
                <a:br>
                  <a:rPr lang="en-US" dirty="0" smtClean="0"/>
                </a:br>
                <a:r>
                  <a:rPr lang="en-US" dirty="0" smtClean="0"/>
                  <a:t>“extremely hard” : as hard as basing public-key enc. on private-key enc.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808208"/>
                <a:ext cx="11658600" cy="4351338"/>
              </a:xfrm>
              <a:blipFill rotWithShape="0">
                <a:blip r:embed="rId3"/>
                <a:stretch>
                  <a:fillRect l="-1098" t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3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and Related Results of </a:t>
            </a:r>
            <a:r>
              <a:rPr lang="en-US" dirty="0" err="1" smtClean="0"/>
              <a:t>iO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186004" y="2169103"/>
            <a:ext cx="9819992" cy="331769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Functional Encryption:</a:t>
            </a:r>
            <a:r>
              <a:rPr lang="en-US" dirty="0" smtClean="0"/>
              <a:t> [Garg-Gentry-</a:t>
            </a:r>
            <a:r>
              <a:rPr lang="en-US" dirty="0" err="1" smtClean="0"/>
              <a:t>Halevi</a:t>
            </a:r>
            <a:r>
              <a:rPr lang="en-US" dirty="0" smtClean="0"/>
              <a:t>-</a:t>
            </a:r>
            <a:r>
              <a:rPr lang="en-US" dirty="0" err="1" smtClean="0"/>
              <a:t>Raykova</a:t>
            </a:r>
            <a:r>
              <a:rPr lang="en-US" dirty="0" smtClean="0"/>
              <a:t>-</a:t>
            </a:r>
            <a:r>
              <a:rPr lang="en-US" dirty="0" err="1" smtClean="0"/>
              <a:t>Sahai</a:t>
            </a:r>
            <a:r>
              <a:rPr lang="en-US" dirty="0" smtClean="0"/>
              <a:t>-Waters 2013]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Witness Encryption: </a:t>
            </a:r>
            <a:r>
              <a:rPr lang="en-US" dirty="0" smtClean="0"/>
              <a:t>[Garg-Gentry-</a:t>
            </a:r>
            <a:r>
              <a:rPr lang="en-US" dirty="0" err="1" smtClean="0"/>
              <a:t>Sahai</a:t>
            </a:r>
            <a:r>
              <a:rPr lang="en-US" dirty="0" smtClean="0"/>
              <a:t>-Waters 2013]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2-round MPC: </a:t>
            </a:r>
            <a:r>
              <a:rPr lang="en-US" dirty="0" smtClean="0"/>
              <a:t>[Garg-Gentry-</a:t>
            </a:r>
            <a:r>
              <a:rPr lang="en-US" dirty="0" err="1" smtClean="0"/>
              <a:t>Halevi</a:t>
            </a:r>
            <a:r>
              <a:rPr lang="en-US" dirty="0" smtClean="0"/>
              <a:t>-</a:t>
            </a:r>
            <a:r>
              <a:rPr lang="en-US" dirty="0" err="1" smtClean="0"/>
              <a:t>Raykova</a:t>
            </a:r>
            <a:r>
              <a:rPr lang="en-US" dirty="0" smtClean="0"/>
              <a:t> </a:t>
            </a:r>
            <a:r>
              <a:rPr lang="en-US" dirty="0"/>
              <a:t>2013</a:t>
            </a:r>
            <a:r>
              <a:rPr lang="en-US" dirty="0" smtClean="0"/>
              <a:t>]</a:t>
            </a:r>
          </a:p>
          <a:p>
            <a:r>
              <a:rPr lang="en-US" dirty="0">
                <a:solidFill>
                  <a:schemeClr val="tx1"/>
                </a:solidFill>
              </a:rPr>
              <a:t>Re-using garbled circuits: </a:t>
            </a:r>
            <a:r>
              <a:rPr lang="en-US" dirty="0"/>
              <a:t>[Gentry–</a:t>
            </a:r>
            <a:r>
              <a:rPr lang="en-US" dirty="0" err="1"/>
              <a:t>Halevi</a:t>
            </a:r>
            <a:r>
              <a:rPr lang="en-US" dirty="0"/>
              <a:t>–</a:t>
            </a:r>
            <a:r>
              <a:rPr lang="en-US" dirty="0" err="1"/>
              <a:t>Raykova-Wichs</a:t>
            </a:r>
            <a:r>
              <a:rPr lang="en-US" dirty="0"/>
              <a:t> 2014</a:t>
            </a:r>
            <a:r>
              <a:rPr lang="en-US" dirty="0" smtClean="0"/>
              <a:t>]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Deniable Encryption, KEM, Oblivious Transfer,…: </a:t>
            </a:r>
            <a:r>
              <a:rPr lang="en-US" dirty="0" smtClean="0"/>
              <a:t>[</a:t>
            </a:r>
            <a:r>
              <a:rPr lang="en-US" dirty="0" err="1" smtClean="0"/>
              <a:t>Sahai</a:t>
            </a:r>
            <a:r>
              <a:rPr lang="en-US" dirty="0" smtClean="0"/>
              <a:t>-Waters 2014]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Random oracle instantiation: </a:t>
            </a:r>
            <a:r>
              <a:rPr lang="en-US" dirty="0" smtClean="0"/>
              <a:t>[</a:t>
            </a:r>
            <a:r>
              <a:rPr lang="en-US" dirty="0" err="1" smtClean="0"/>
              <a:t>Hohenberger</a:t>
            </a:r>
            <a:r>
              <a:rPr lang="en-US" dirty="0" smtClean="0"/>
              <a:t>-</a:t>
            </a:r>
            <a:r>
              <a:rPr lang="en-US" dirty="0" err="1" smtClean="0"/>
              <a:t>Sahai</a:t>
            </a:r>
            <a:r>
              <a:rPr lang="en-US" dirty="0" smtClean="0"/>
              <a:t>-Waters 2014]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Secret sharing: </a:t>
            </a:r>
            <a:r>
              <a:rPr lang="en-US" dirty="0" smtClean="0"/>
              <a:t>[</a:t>
            </a:r>
            <a:r>
              <a:rPr lang="en-US" dirty="0" err="1" smtClean="0"/>
              <a:t>Komargodski-Naor</a:t>
            </a:r>
            <a:r>
              <a:rPr lang="en-US" dirty="0" smtClean="0"/>
              <a:t> 2014]</a:t>
            </a:r>
          </a:p>
          <a:p>
            <a:r>
              <a:rPr lang="en-US" dirty="0">
                <a:solidFill>
                  <a:schemeClr val="tx1"/>
                </a:solidFill>
              </a:rPr>
              <a:t>2-round </a:t>
            </a:r>
            <a:r>
              <a:rPr lang="en-US" dirty="0" smtClean="0">
                <a:solidFill>
                  <a:schemeClr val="tx1"/>
                </a:solidFill>
              </a:rPr>
              <a:t>adaptively-secure MPC: </a:t>
            </a:r>
            <a:r>
              <a:rPr lang="en-US" dirty="0" smtClean="0"/>
              <a:t>[Garg-</a:t>
            </a:r>
            <a:r>
              <a:rPr lang="en-US" dirty="0" err="1" smtClean="0"/>
              <a:t>Polychroniadou</a:t>
            </a:r>
            <a:r>
              <a:rPr lang="en-US" dirty="0"/>
              <a:t> </a:t>
            </a:r>
            <a:r>
              <a:rPr lang="en-US" dirty="0" smtClean="0"/>
              <a:t>2015]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Multi-input Functional Encryption: </a:t>
            </a:r>
            <a:r>
              <a:rPr lang="en-US" dirty="0"/>
              <a:t>[</a:t>
            </a:r>
            <a:r>
              <a:rPr lang="en-US" dirty="0" err="1" smtClean="0"/>
              <a:t>Goldwasser</a:t>
            </a:r>
            <a:r>
              <a:rPr lang="en-US" dirty="0" smtClean="0"/>
              <a:t>-Gordon-Goyal-Jain-Katz-Liu-</a:t>
            </a:r>
            <a:r>
              <a:rPr lang="en-US" dirty="0" err="1" smtClean="0"/>
              <a:t>Sahai</a:t>
            </a:r>
            <a:r>
              <a:rPr lang="en-US" dirty="0" smtClean="0"/>
              <a:t>-Shi-Zhao 2015]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………..</a:t>
            </a:r>
          </a:p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7541" y="5701466"/>
            <a:ext cx="4832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ndistinguishability Obfuscation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92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Indistinguishability Obfuscation (</a:t>
            </a:r>
            <a:r>
              <a:rPr lang="en-US" dirty="0" err="1" smtClean="0"/>
              <a:t>iO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37426" y="1789883"/>
                <a:ext cx="762000" cy="6858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426" y="1789883"/>
                <a:ext cx="762000" cy="685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37426" y="4685483"/>
                <a:ext cx="762000" cy="6858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426" y="4685483"/>
                <a:ext cx="762000" cy="6858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808826" y="3009083"/>
            <a:ext cx="1219200" cy="1143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Obfuscator</a:t>
            </a:r>
          </a:p>
        </p:txBody>
      </p:sp>
      <p:cxnSp>
        <p:nvCxnSpPr>
          <p:cNvPr id="7" name="Straight Arrow Connector 6"/>
          <p:cNvCxnSpPr>
            <a:stCxn id="4" idx="2"/>
            <a:endCxn id="6" idx="0"/>
          </p:cNvCxnSpPr>
          <p:nvPr/>
        </p:nvCxnSpPr>
        <p:spPr>
          <a:xfrm>
            <a:off x="4418426" y="2475683"/>
            <a:ext cx="0" cy="5334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2"/>
            <a:endCxn id="5" idx="0"/>
          </p:cNvCxnSpPr>
          <p:nvPr/>
        </p:nvCxnSpPr>
        <p:spPr>
          <a:xfrm>
            <a:off x="4418426" y="4152083"/>
            <a:ext cx="0" cy="5334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758026" y="4469582"/>
            <a:ext cx="3429000" cy="11049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01026" y="4837366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≈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026" y="4837366"/>
                <a:ext cx="121920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196426" y="1789883"/>
                <a:ext cx="762000" cy="6858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426" y="1789883"/>
                <a:ext cx="762000" cy="6858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196426" y="4685483"/>
                <a:ext cx="762000" cy="6858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426" y="4685483"/>
                <a:ext cx="762000" cy="6858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967826" y="3009083"/>
            <a:ext cx="1219200" cy="1143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Obfuscator</a:t>
            </a:r>
          </a:p>
        </p:txBody>
      </p:sp>
      <p:cxnSp>
        <p:nvCxnSpPr>
          <p:cNvPr id="18" name="Straight Arrow Connector 17"/>
          <p:cNvCxnSpPr>
            <a:stCxn id="15" idx="2"/>
            <a:endCxn id="17" idx="0"/>
          </p:cNvCxnSpPr>
          <p:nvPr/>
        </p:nvCxnSpPr>
        <p:spPr>
          <a:xfrm>
            <a:off x="6577426" y="2475683"/>
            <a:ext cx="0" cy="5334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16" idx="0"/>
          </p:cNvCxnSpPr>
          <p:nvPr/>
        </p:nvCxnSpPr>
        <p:spPr>
          <a:xfrm>
            <a:off x="6577426" y="4152083"/>
            <a:ext cx="0" cy="5334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01026" y="1948117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026" y="1948117"/>
                <a:ext cx="12192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564226" y="4685483"/>
                <a:ext cx="762000" cy="6858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226" y="4685483"/>
                <a:ext cx="762000" cy="6858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96026" y="4837366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26" y="4837366"/>
                <a:ext cx="121920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29826" y="4837366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826" y="4837366"/>
                <a:ext cx="121920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562200" y="4685483"/>
                <a:ext cx="762000" cy="685800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200" y="4685483"/>
                <a:ext cx="762000" cy="6858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Isosceles Triangle 8"/>
          <p:cNvSpPr/>
          <p:nvPr/>
        </p:nvSpPr>
        <p:spPr>
          <a:xfrm>
            <a:off x="5124513" y="5688782"/>
            <a:ext cx="941560" cy="85347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26" name="Straight Arrow Connector 25"/>
          <p:cNvCxnSpPr>
            <a:endCxn id="24" idx="2"/>
          </p:cNvCxnSpPr>
          <p:nvPr/>
        </p:nvCxnSpPr>
        <p:spPr>
          <a:xfrm flipH="1" flipV="1">
            <a:off x="7339426" y="5206698"/>
            <a:ext cx="356019" cy="777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58426" y="5959803"/>
                <a:ext cx="3217669" cy="799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Cambria Math" panose="02040503050406030204" pitchFamily="18" charset="0"/>
                  </a:rPr>
                  <a:t>Perfect Completeness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426" y="5959803"/>
                <a:ext cx="3217669" cy="799065"/>
              </a:xfrm>
              <a:prstGeom prst="rect">
                <a:avLst/>
              </a:prstGeom>
              <a:blipFill rotWithShape="0">
                <a:blip r:embed="rId13"/>
                <a:stretch>
                  <a:fillRect t="-4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90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22" grpId="0" animBg="1"/>
      <p:bldP spid="23" grpId="0"/>
      <p:bldP spid="24" grpId="0"/>
      <p:bldP spid="25" grpId="0" animBg="1"/>
      <p:bldP spid="9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68553" y="1690688"/>
            <a:ext cx="2170214" cy="42221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Indistinguishability Obfuscation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iO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60395" y="5501405"/>
            <a:ext cx="1445286" cy="8073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Multilinear Maps (+LWE)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Curved Connector 7"/>
          <p:cNvCxnSpPr>
            <a:stCxn id="6" idx="3"/>
          </p:cNvCxnSpPr>
          <p:nvPr/>
        </p:nvCxnSpPr>
        <p:spPr>
          <a:xfrm flipV="1">
            <a:off x="2405681" y="4785027"/>
            <a:ext cx="2873629" cy="112003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09096" y="5824820"/>
            <a:ext cx="117695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[GGH+13]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49638" y="3542271"/>
            <a:ext cx="1859465" cy="957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(Idealized) Graded Encoding Schemes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Curved Connector 12"/>
          <p:cNvCxnSpPr>
            <a:stCxn id="12" idx="3"/>
          </p:cNvCxnSpPr>
          <p:nvPr/>
        </p:nvCxnSpPr>
        <p:spPr>
          <a:xfrm flipV="1">
            <a:off x="2809103" y="3442793"/>
            <a:ext cx="2453499" cy="57801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766412" y="3251388"/>
            <a:ext cx="1935226" cy="15894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PKE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Oblivious Transfer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Curved Connector 19"/>
          <p:cNvCxnSpPr>
            <a:endCxn id="19" idx="1"/>
          </p:cNvCxnSpPr>
          <p:nvPr/>
        </p:nvCxnSpPr>
        <p:spPr>
          <a:xfrm>
            <a:off x="7478812" y="3251388"/>
            <a:ext cx="2287600" cy="79473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80024" y="3492876"/>
            <a:ext cx="117695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[SW14]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60817" y="4073560"/>
            <a:ext cx="257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[BR14, BGK+14,PST14, GLSW14]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766412" y="1669493"/>
            <a:ext cx="1935226" cy="8371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Functional Encryption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Curved Connector 26"/>
          <p:cNvCxnSpPr/>
          <p:nvPr/>
        </p:nvCxnSpPr>
        <p:spPr>
          <a:xfrm flipV="1">
            <a:off x="7438767" y="2073670"/>
            <a:ext cx="2327645" cy="65960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92830" y="1773388"/>
            <a:ext cx="117695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[GGH+13]</a:t>
            </a:r>
            <a:endParaRPr lang="en-US" dirty="0"/>
          </a:p>
        </p:txBody>
      </p:sp>
      <p:cxnSp>
        <p:nvCxnSpPr>
          <p:cNvPr id="29" name="Curved Connector 28"/>
          <p:cNvCxnSpPr>
            <a:endCxn id="30" idx="1"/>
          </p:cNvCxnSpPr>
          <p:nvPr/>
        </p:nvCxnSpPr>
        <p:spPr>
          <a:xfrm>
            <a:off x="7438767" y="5008896"/>
            <a:ext cx="2407736" cy="600045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846503" y="5205286"/>
            <a:ext cx="1445286" cy="8073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CRHF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FHE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550876" y="5205286"/>
            <a:ext cx="321275" cy="4036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642635" y="5662250"/>
            <a:ext cx="853537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[AS15]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415813" y="4798053"/>
            <a:ext cx="117695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Black-box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8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 animBg="1"/>
      <p:bldP spid="19" grpId="0" animBg="1"/>
      <p:bldP spid="23" grpId="0"/>
      <p:bldP spid="24" grpId="0"/>
      <p:bldP spid="22" grpId="0" animBg="1"/>
      <p:bldP spid="28" grpId="0"/>
      <p:bldP spid="30" grpId="0" animBg="1"/>
      <p:bldP spid="32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307" y="263754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What assumptions give us </a:t>
            </a:r>
            <a:r>
              <a:rPr lang="en-US" b="1" dirty="0" err="1" smtClean="0"/>
              <a:t>iO</a:t>
            </a:r>
            <a:r>
              <a:rPr lang="en-US" b="1" dirty="0" smtClean="0"/>
              <a:t>? </a:t>
            </a:r>
            <a:br>
              <a:rPr lang="en-US" b="1" dirty="0" smtClean="0"/>
            </a:br>
            <a:r>
              <a:rPr lang="en-US" b="1" dirty="0" smtClean="0"/>
              <a:t>Can we use “standard assumptions”?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6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and Goals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68553" y="1690688"/>
            <a:ext cx="2170214" cy="422216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Indistinguishability Obfuscation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iO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60395" y="5501405"/>
            <a:ext cx="1445286" cy="8073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Multilinear Maps (+LWE)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Curved Connector 7"/>
          <p:cNvCxnSpPr>
            <a:stCxn id="6" idx="3"/>
          </p:cNvCxnSpPr>
          <p:nvPr/>
        </p:nvCxnSpPr>
        <p:spPr>
          <a:xfrm flipV="1">
            <a:off x="2405681" y="4785027"/>
            <a:ext cx="2873629" cy="112003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09096" y="5824820"/>
            <a:ext cx="117695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[GGH+13]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49638" y="3542271"/>
            <a:ext cx="1859465" cy="957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(Idealized) Graded Encoding Schemes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Curved Connector 12"/>
          <p:cNvCxnSpPr>
            <a:stCxn id="12" idx="3"/>
          </p:cNvCxnSpPr>
          <p:nvPr/>
        </p:nvCxnSpPr>
        <p:spPr>
          <a:xfrm flipV="1">
            <a:off x="2809103" y="3442793"/>
            <a:ext cx="2453499" cy="57801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766412" y="3251388"/>
            <a:ext cx="1935226" cy="15894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PKE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Oblivious Transfer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KEM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Curved Connector 19"/>
          <p:cNvCxnSpPr>
            <a:endCxn id="19" idx="1"/>
          </p:cNvCxnSpPr>
          <p:nvPr/>
        </p:nvCxnSpPr>
        <p:spPr>
          <a:xfrm>
            <a:off x="7478812" y="3251388"/>
            <a:ext cx="2287600" cy="79473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80024" y="3492876"/>
            <a:ext cx="117695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[SW14]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60817" y="4073560"/>
            <a:ext cx="257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[BR14, BGK+14,PST14, GLSW14]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01352" y="1695832"/>
            <a:ext cx="1859465" cy="957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OWF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CRHF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TDP…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Curved Connector 25"/>
          <p:cNvCxnSpPr>
            <a:stCxn id="25" idx="3"/>
          </p:cNvCxnSpPr>
          <p:nvPr/>
        </p:nvCxnSpPr>
        <p:spPr>
          <a:xfrm>
            <a:off x="2860817" y="2174364"/>
            <a:ext cx="2401785" cy="45332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50346" y="1986588"/>
            <a:ext cx="117695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766412" y="1669493"/>
            <a:ext cx="1935226" cy="8371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Functional Encryption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Curved Connector 26"/>
          <p:cNvCxnSpPr/>
          <p:nvPr/>
        </p:nvCxnSpPr>
        <p:spPr>
          <a:xfrm flipV="1">
            <a:off x="7438767" y="2073670"/>
            <a:ext cx="2327645" cy="65960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92830" y="1773388"/>
            <a:ext cx="117695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[GGH+13]</a:t>
            </a:r>
            <a:endParaRPr lang="en-US" dirty="0"/>
          </a:p>
        </p:txBody>
      </p:sp>
      <p:cxnSp>
        <p:nvCxnSpPr>
          <p:cNvPr id="21" name="Curved Connector 20"/>
          <p:cNvCxnSpPr>
            <a:endCxn id="30" idx="1"/>
          </p:cNvCxnSpPr>
          <p:nvPr/>
        </p:nvCxnSpPr>
        <p:spPr>
          <a:xfrm>
            <a:off x="7438767" y="5008896"/>
            <a:ext cx="2407736" cy="600045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846503" y="5205286"/>
            <a:ext cx="1445286" cy="8073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CRHF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FHE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8550876" y="5205286"/>
            <a:ext cx="321275" cy="4036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642635" y="5662250"/>
            <a:ext cx="853537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[AS15]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3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 in this talk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6042" y="1889791"/>
                <a:ext cx="5764773" cy="3108543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/>
                  <a:t>Result 1</a:t>
                </a:r>
              </a:p>
              <a:p>
                <a:pPr algn="ctr"/>
                <a:r>
                  <a:rPr lang="en-US" sz="3200" dirty="0" smtClean="0"/>
                  <a:t>If </a:t>
                </a:r>
                <a:r>
                  <a:rPr lang="en-US" sz="3200" b="1" dirty="0" smtClean="0"/>
                  <a:t>NP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b="1" dirty="0" err="1" smtClean="0"/>
                  <a:t>coNP</a:t>
                </a:r>
                <a:r>
                  <a:rPr lang="en-US" sz="3200" dirty="0" smtClean="0"/>
                  <a:t> then iO cannot be constructed from OWFs or CRHs in a black-box way</a:t>
                </a:r>
              </a:p>
              <a:p>
                <a:pPr algn="ctr"/>
                <a:endParaRPr lang="en-US" sz="3200" dirty="0" smtClean="0"/>
              </a:p>
              <a:p>
                <a:pPr algn="ctr"/>
                <a:endParaRPr lang="en-US" sz="32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42" y="1889791"/>
                <a:ext cx="5764773" cy="3108543"/>
              </a:xfrm>
              <a:prstGeom prst="rect">
                <a:avLst/>
              </a:prstGeom>
              <a:blipFill rotWithShape="0">
                <a:blip r:embed="rId3"/>
                <a:stretch>
                  <a:fillRect l="-317" t="-2935" r="-179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87008" y="1889791"/>
                <a:ext cx="5764773" cy="3108543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/>
                  <a:t>Result 2</a:t>
                </a:r>
              </a:p>
              <a:p>
                <a:pPr algn="ctr"/>
                <a:r>
                  <a:rPr lang="en-US" sz="3200" dirty="0"/>
                  <a:t>For any primitive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that can be black-box obtained from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sz="3200" dirty="0" smtClean="0"/>
                  <a:t> : </a:t>
                </a:r>
              </a:p>
              <a:p>
                <a:pPr algn="ctr"/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black</m:t>
                        </m:r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box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iO</m:t>
                    </m:r>
                  </m:oMath>
                </a14:m>
                <a:r>
                  <a:rPr lang="en-US" sz="3200" dirty="0"/>
                  <a:t> then </a:t>
                </a:r>
                <a:r>
                  <a:rPr lang="en-US" sz="3200" dirty="0" smtClean="0"/>
                  <a:t/>
                </a:r>
                <a:br>
                  <a:rPr lang="en-US" sz="3200" dirty="0" smtClean="0"/>
                </a:br>
                <a:r>
                  <a:rPr lang="en-US" sz="3200" dirty="0" smtClean="0"/>
                  <a:t>OWF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constructive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PKE</a:t>
                </a:r>
              </a:p>
              <a:p>
                <a:pPr algn="ctr"/>
                <a:r>
                  <a:rPr lang="en-US" sz="3200" dirty="0" smtClean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008" y="1889791"/>
                <a:ext cx="5764773" cy="3108543"/>
              </a:xfrm>
              <a:prstGeom prst="rect">
                <a:avLst/>
              </a:prstGeom>
              <a:blipFill rotWithShape="0">
                <a:blip r:embed="rId4"/>
                <a:stretch>
                  <a:fillRect t="-293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87008" y="5197437"/>
                <a:ext cx="3924718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Generic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Group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Model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degree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Graded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Encoding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Model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Random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TDP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Model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008" y="5197437"/>
                <a:ext cx="3924718" cy="1271438"/>
              </a:xfrm>
              <a:prstGeom prst="rect">
                <a:avLst/>
              </a:prstGeom>
              <a:blipFill rotWithShape="0">
                <a:blip r:embed="rId5"/>
                <a:stretch>
                  <a:fillRect r="-45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84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3358</TotalTime>
  <Words>1362</Words>
  <Application>Microsoft Office PowerPoint</Application>
  <PresentationFormat>Widescreen</PresentationFormat>
  <Paragraphs>411</Paragraphs>
  <Slides>31</Slides>
  <Notes>29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Baskerville Old Face</vt:lpstr>
      <vt:lpstr>Calibri</vt:lpstr>
      <vt:lpstr>Calibri Light</vt:lpstr>
      <vt:lpstr>Cambria Math</vt:lpstr>
      <vt:lpstr>Wingdings</vt:lpstr>
      <vt:lpstr>Office Theme</vt:lpstr>
      <vt:lpstr>Lower Bounds on Assumptions behind Indistinguishability Obfuscation</vt:lpstr>
      <vt:lpstr>VBB Obfuscation</vt:lpstr>
      <vt:lpstr>Next best thing?</vt:lpstr>
      <vt:lpstr>Applications and Related Results of iO</vt:lpstr>
      <vt:lpstr>Indistinguishability Obfuscation (iO)</vt:lpstr>
      <vt:lpstr>Landscape</vt:lpstr>
      <vt:lpstr>What assumptions give us iO?  Can we use “standard assumptions”?</vt:lpstr>
      <vt:lpstr>Landscape and Goals</vt:lpstr>
      <vt:lpstr>Main results in this talk</vt:lpstr>
      <vt:lpstr>Black-Box Separation of iO from OWF</vt:lpstr>
      <vt:lpstr>Overview of Techniques</vt:lpstr>
      <vt:lpstr>Fully Black-Box (BB) Construction of iO  [IR89, RTV04]</vt:lpstr>
      <vt:lpstr>Semi-Black-Box Construction of iO (RTV04)</vt:lpstr>
      <vt:lpstr>Main Result 1: iO in RO Model ⇒"NP "=" coNP"</vt:lpstr>
      <vt:lpstr>Main Result 1: iO in RO Model ⇒"NP "=" coNP"</vt:lpstr>
      <vt:lpstr>Main Result 1: iO in RO Model ⇒"NP "="coNP"</vt:lpstr>
      <vt:lpstr>Main Result 1: iO in RO Model ⇒"NP "=" coNP"</vt:lpstr>
      <vt:lpstr>Main Result 1: iO in RO Model ⇒"NP "=" coNP"</vt:lpstr>
      <vt:lpstr>Main Result 1: iO in RO Model ⇒"NP "=" coNP"</vt:lpstr>
      <vt:lpstr>Main Result 1: iO in RO Model ⇒"NP "=" coNP"</vt:lpstr>
      <vt:lpstr>Main Result 1: iO in RO Model ⇒"NP = coNP"</vt:lpstr>
      <vt:lpstr>Main Result 2: iO from P ⇒ PKE from OWF</vt:lpstr>
      <vt:lpstr>Indistinguishability Obfuscation (iO)</vt:lpstr>
      <vt:lpstr>Approx. Indistinguishability Obfuscation (ε-iO)</vt:lpstr>
      <vt:lpstr>Main Result 2: iO from P⇒ PKE from OWF</vt:lpstr>
      <vt:lpstr>OWF + iO → PKE </vt:lpstr>
      <vt:lpstr>OWF + ε-iO → PKE </vt:lpstr>
      <vt:lpstr>OWF + εiO → approx. PKE </vt:lpstr>
      <vt:lpstr>Relating Result 2 to [BV15] </vt:lpstr>
      <vt:lpstr>Main Result 2: iO from P⇒ PKE from OWF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Bounds on Assumptions behind Indistinguishability Obfuscation</dc:title>
  <dc:creator>Amir</dc:creator>
  <cp:lastModifiedBy>Amir</cp:lastModifiedBy>
  <cp:revision>140</cp:revision>
  <dcterms:created xsi:type="dcterms:W3CDTF">2016-01-04T20:49:02Z</dcterms:created>
  <dcterms:modified xsi:type="dcterms:W3CDTF">2016-01-11T02:59:15Z</dcterms:modified>
</cp:coreProperties>
</file>